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29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xmlns=""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425959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DC5D691-CE57-4AC6-9B2A-838858203225}" type="datetimeFigureOut">
              <a:rPr lang="en-US" smtClean="0"/>
              <a:pPr/>
              <a:t>4/28/2019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97735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2423703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507300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646438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1536981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790112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3917415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28349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217487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5D691-CE57-4AC6-9B2A-838858203225}" type="datetimeFigureOut">
              <a:rPr lang="en-US" smtClean="0"/>
              <a:pPr/>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78443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C5D691-CE57-4AC6-9B2A-838858203225}" type="datetimeFigureOut">
              <a:rPr lang="en-US" smtClean="0"/>
              <a:pPr/>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60884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C5D691-CE57-4AC6-9B2A-838858203225}" type="datetimeFigureOut">
              <a:rPr lang="en-US" smtClean="0"/>
              <a:pPr/>
              <a:t>4/28/2019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2550193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C5D691-CE57-4AC6-9B2A-838858203225}" type="datetimeFigureOut">
              <a:rPr lang="en-US" smtClean="0"/>
              <a:pPr/>
              <a:t>4/28/2019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570123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C5D691-CE57-4AC6-9B2A-838858203225}" type="datetimeFigureOut">
              <a:rPr lang="en-US" smtClean="0"/>
              <a:pPr/>
              <a:t>4/28/2019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2429674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C5D691-CE57-4AC6-9B2A-838858203225}" type="datetimeFigureOut">
              <a:rPr lang="en-US" smtClean="0"/>
              <a:pPr/>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64335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C5D691-CE57-4AC6-9B2A-838858203225}" type="datetimeFigureOut">
              <a:rPr lang="en-US" smtClean="0"/>
              <a:pPr/>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1117245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DC5D691-CE57-4AC6-9B2A-838858203225}" type="datetimeFigureOut">
              <a:rPr lang="en-US" smtClean="0"/>
              <a:pPr/>
              <a:t>4/28/2019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DDF24DC-ABBB-4260-B244-3F12806B9FCC}" type="slidenum">
              <a:rPr lang="en-US" smtClean="0"/>
              <a:pPr/>
              <a:t>‹#›</a:t>
            </a:fld>
            <a:endParaRPr lang="en-US"/>
          </a:p>
        </p:txBody>
      </p:sp>
    </p:spTree>
    <p:extLst>
      <p:ext uri="{BB962C8B-B14F-4D97-AF65-F5344CB8AC3E}">
        <p14:creationId xmlns:p14="http://schemas.microsoft.com/office/powerpoint/2010/main" xmlns="" val="639739698"/>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b="1" dirty="0"/>
              <a:t>LOGICRON</a:t>
            </a:r>
            <a:br>
              <a:rPr lang="tr-TR" b="1" dirty="0"/>
            </a:br>
            <a:r>
              <a:rPr lang="tr-TR" b="1" dirty="0"/>
              <a:t/>
            </a:r>
            <a:br>
              <a:rPr lang="tr-TR" b="1" dirty="0"/>
            </a:br>
            <a:r>
              <a:rPr lang="tr-TR" sz="3200" b="1" dirty="0"/>
              <a:t>Is </a:t>
            </a:r>
            <a:r>
              <a:rPr lang="tr-TR" sz="3200" b="1" dirty="0" err="1"/>
              <a:t>quantum</a:t>
            </a:r>
            <a:r>
              <a:rPr lang="tr-TR" sz="3200" b="1" dirty="0"/>
              <a:t> </a:t>
            </a:r>
            <a:r>
              <a:rPr lang="tr-TR" sz="3200" b="1" dirty="0" err="1" smtClean="0"/>
              <a:t>computIng</a:t>
            </a:r>
            <a:r>
              <a:rPr lang="tr-TR" sz="3200" b="1" dirty="0" smtClean="0"/>
              <a:t> </a:t>
            </a:r>
            <a:r>
              <a:rPr lang="tr-TR" sz="3200" b="1" dirty="0"/>
              <a:t>ready for </a:t>
            </a:r>
            <a:r>
              <a:rPr lang="tr-TR" sz="3200" b="1" dirty="0" err="1"/>
              <a:t>aws</a:t>
            </a:r>
            <a:r>
              <a:rPr lang="tr-TR" sz="3200" b="1" dirty="0"/>
              <a:t> </a:t>
            </a:r>
            <a:r>
              <a:rPr lang="tr-TR" sz="3200" b="1" dirty="0" err="1" smtClean="0"/>
              <a:t>servIces</a:t>
            </a:r>
            <a:r>
              <a:rPr lang="tr-TR" sz="3200" b="1" dirty="0"/>
              <a:t>?</a:t>
            </a:r>
            <a:endParaRPr lang="en-US" sz="3200" b="1" dirty="0"/>
          </a:p>
        </p:txBody>
      </p:sp>
      <p:sp>
        <p:nvSpPr>
          <p:cNvPr id="3" name="Subtitle 2"/>
          <p:cNvSpPr>
            <a:spLocks noGrp="1"/>
          </p:cNvSpPr>
          <p:nvPr>
            <p:ph type="subTitle" idx="1"/>
          </p:nvPr>
        </p:nvSpPr>
        <p:spPr>
          <a:xfrm>
            <a:off x="684212" y="3843867"/>
            <a:ext cx="6400800" cy="1470005"/>
          </a:xfrm>
        </p:spPr>
        <p:txBody>
          <a:bodyPr/>
          <a:lstStyle/>
          <a:p>
            <a:r>
              <a:rPr lang="tr-TR" dirty="0"/>
              <a:t>Ege Doğan Dursun</a:t>
            </a:r>
          </a:p>
          <a:p>
            <a:r>
              <a:rPr lang="tr-TR" dirty="0"/>
              <a:t>Muneeb Alnuaimi</a:t>
            </a:r>
          </a:p>
          <a:p>
            <a:r>
              <a:rPr lang="tr-TR" dirty="0"/>
              <a:t>Gamze Karan</a:t>
            </a:r>
          </a:p>
        </p:txBody>
      </p:sp>
    </p:spTree>
    <p:extLst>
      <p:ext uri="{BB962C8B-B14F-4D97-AF65-F5344CB8AC3E}">
        <p14:creationId xmlns:p14="http://schemas.microsoft.com/office/powerpoint/2010/main" xmlns="" val="2717331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453552"/>
          </a:xfrm>
        </p:spPr>
        <p:txBody>
          <a:bodyPr>
            <a:noAutofit/>
          </a:bodyPr>
          <a:lstStyle/>
          <a:p>
            <a:r>
              <a:rPr lang="en-US" sz="2800" dirty="0"/>
              <a:t>What is the core differences between Quantum </a:t>
            </a:r>
            <a:r>
              <a:rPr lang="en-US" sz="2800" dirty="0" err="1"/>
              <a:t>Quadri</a:t>
            </a:r>
            <a:r>
              <a:rPr lang="en-US" sz="2800" dirty="0"/>
              <a:t>-binary Computing and </a:t>
            </a:r>
            <a:r>
              <a:rPr lang="en-US" sz="2800" dirty="0" err="1"/>
              <a:t>Conventinal</a:t>
            </a:r>
            <a:r>
              <a:rPr lang="en-US" sz="2800" dirty="0"/>
              <a:t> Binary Computing?</a:t>
            </a:r>
          </a:p>
        </p:txBody>
      </p:sp>
      <p:sp>
        <p:nvSpPr>
          <p:cNvPr id="3" name="Subtitle 2"/>
          <p:cNvSpPr>
            <a:spLocks noGrp="1"/>
          </p:cNvSpPr>
          <p:nvPr>
            <p:ph type="subTitle" idx="1"/>
          </p:nvPr>
        </p:nvSpPr>
        <p:spPr>
          <a:xfrm>
            <a:off x="684212" y="2311879"/>
            <a:ext cx="6587856" cy="3479321"/>
          </a:xfrm>
        </p:spPr>
        <p:txBody>
          <a:bodyPr>
            <a:normAutofit lnSpcReduction="10000"/>
          </a:bodyPr>
          <a:lstStyle/>
          <a:p>
            <a:pPr marL="342900" indent="-342900">
              <a:buFont typeface="Arial" panose="020B0604020202020204" pitchFamily="34" charset="0"/>
              <a:buChar char="•"/>
            </a:pPr>
            <a:r>
              <a:rPr lang="tr-TR" dirty="0"/>
              <a:t>Conventional binary computers use </a:t>
            </a:r>
            <a:r>
              <a:rPr lang="tr-TR" b="1" dirty="0"/>
              <a:t>transistors</a:t>
            </a:r>
            <a:r>
              <a:rPr lang="tr-TR" dirty="0"/>
              <a:t> as their key components to store information.</a:t>
            </a:r>
          </a:p>
          <a:p>
            <a:pPr marL="342900" indent="-342900">
              <a:buFont typeface="Arial" panose="020B0604020202020204" pitchFamily="34" charset="0"/>
              <a:buChar char="•"/>
            </a:pPr>
            <a:r>
              <a:rPr lang="tr-TR" dirty="0"/>
              <a:t>Transistors provide us to</a:t>
            </a:r>
            <a:r>
              <a:rPr lang="tr-TR" u="sng" dirty="0"/>
              <a:t> transform electrical flow into interpretable logical data</a:t>
            </a:r>
            <a:r>
              <a:rPr lang="tr-TR" dirty="0"/>
              <a:t> that is encoded with values 1 and 0. </a:t>
            </a:r>
          </a:p>
          <a:p>
            <a:pPr marL="342900" indent="-342900">
              <a:buFont typeface="Arial" panose="020B0604020202020204" pitchFamily="34" charset="0"/>
              <a:buChar char="•"/>
            </a:pPr>
            <a:r>
              <a:rPr lang="tr-TR" dirty="0"/>
              <a:t>A conventional binary computer’s data domain </a:t>
            </a:r>
            <a:r>
              <a:rPr lang="tr-TR" b="1" dirty="0"/>
              <a:t>only consists of these binary values</a:t>
            </a:r>
            <a:r>
              <a:rPr lang="tr-TR" dirty="0"/>
              <a:t>. So </a:t>
            </a:r>
            <a:r>
              <a:rPr lang="tr-TR" u="sng" dirty="0"/>
              <a:t>it doesn’t matter if the data is primitive or complex;</a:t>
            </a:r>
            <a:r>
              <a:rPr lang="tr-TR" dirty="0"/>
              <a:t> it is made of the combination of 1’s and 0’s.</a:t>
            </a:r>
            <a:endParaRPr lang="en-US" dirty="0"/>
          </a:p>
        </p:txBody>
      </p:sp>
      <p:pic>
        <p:nvPicPr>
          <p:cNvPr id="4" name="Picture 3"/>
          <p:cNvPicPr>
            <a:picLocks noChangeAspect="1"/>
          </p:cNvPicPr>
          <p:nvPr/>
        </p:nvPicPr>
        <p:blipFill>
          <a:blip r:embed="rId2"/>
          <a:stretch>
            <a:fillRect/>
          </a:stretch>
        </p:blipFill>
        <p:spPr>
          <a:xfrm>
            <a:off x="7613709" y="2208542"/>
            <a:ext cx="4136437" cy="2906923"/>
          </a:xfrm>
          <a:prstGeom prst="rect">
            <a:avLst/>
          </a:prstGeom>
          <a:effectLst>
            <a:innerShdw blurRad="114300" dist="63500">
              <a:prstClr val="black"/>
            </a:innerShdw>
          </a:effectLst>
        </p:spPr>
      </p:pic>
    </p:spTree>
    <p:extLst>
      <p:ext uri="{BB962C8B-B14F-4D97-AF65-F5344CB8AC3E}">
        <p14:creationId xmlns:p14="http://schemas.microsoft.com/office/powerpoint/2010/main" xmlns="" val="3858921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671" y="1069675"/>
            <a:ext cx="6280031" cy="5078313"/>
          </a:xfrm>
          <a:prstGeom prst="rect">
            <a:avLst/>
          </a:prstGeom>
          <a:noFill/>
        </p:spPr>
        <p:txBody>
          <a:bodyPr wrap="square" rtlCol="0" anchor="t">
            <a:spAutoFit/>
          </a:bodyPr>
          <a:lstStyle/>
          <a:p>
            <a:pPr marL="285750" indent="-285750">
              <a:buFont typeface="Arial" panose="020B0604020202020204" pitchFamily="34" charset="0"/>
              <a:buChar char="•"/>
            </a:pPr>
            <a:r>
              <a:rPr lang="tr-TR" dirty="0"/>
              <a:t>On the other hand, a Quantum Computer’s key components for doing computation are </a:t>
            </a:r>
            <a:r>
              <a:rPr lang="tr-TR" b="1" dirty="0"/>
              <a:t>not transistors, but quantic particles such as electrons and photons.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As we discussed before, electrons possess quantum phenomenons called superposition, entanglement and measurement. This means that electrons are not only capable of storing information in the form of</a:t>
            </a:r>
            <a:r>
              <a:rPr lang="tr-TR" b="1" dirty="0"/>
              <a:t> 0’s and 1’s but also both 1 and 0 at the same time.</a:t>
            </a:r>
            <a:r>
              <a:rPr lang="tr-TR" dirty="0"/>
              <a:t> They can also have a value in b</a:t>
            </a:r>
            <a:r>
              <a:rPr lang="tr-TR" b="1" dirty="0"/>
              <a:t>etween 0 and 1, until the time we measure it. </a:t>
            </a:r>
          </a:p>
          <a:p>
            <a:endParaRPr lang="tr-TR" dirty="0"/>
          </a:p>
          <a:p>
            <a:pPr marL="285750" indent="-285750">
              <a:buFont typeface="Arial" panose="020B0604020202020204" pitchFamily="34" charset="0"/>
              <a:buChar char="•"/>
            </a:pPr>
            <a:r>
              <a:rPr lang="tr-TR" dirty="0"/>
              <a:t>Also, quantum computers work under the property of Quantum Entanglement, that means we can teleport information from one point of the universe to another part of the universe in </a:t>
            </a:r>
            <a:r>
              <a:rPr lang="tr-TR" u="sng" dirty="0"/>
              <a:t>0 seconds</a:t>
            </a:r>
            <a:r>
              <a:rPr lang="tr-TR" dirty="0"/>
              <a:t> just by entangling electrons. </a:t>
            </a:r>
          </a:p>
        </p:txBody>
      </p:sp>
      <p:pic>
        <p:nvPicPr>
          <p:cNvPr id="3" name="Picture 2"/>
          <p:cNvPicPr>
            <a:picLocks noChangeAspect="1"/>
          </p:cNvPicPr>
          <p:nvPr/>
        </p:nvPicPr>
        <p:blipFill>
          <a:blip r:embed="rId2"/>
          <a:stretch>
            <a:fillRect/>
          </a:stretch>
        </p:blipFill>
        <p:spPr>
          <a:xfrm>
            <a:off x="6849373" y="1647948"/>
            <a:ext cx="5158161" cy="3128788"/>
          </a:xfrm>
          <a:prstGeom prst="rect">
            <a:avLst/>
          </a:prstGeom>
          <a:effectLst>
            <a:innerShdw blurRad="114300" dist="63500">
              <a:prstClr val="black"/>
            </a:innerShdw>
          </a:effectLst>
        </p:spPr>
      </p:pic>
    </p:spTree>
    <p:extLst>
      <p:ext uri="{BB962C8B-B14F-4D97-AF65-F5344CB8AC3E}">
        <p14:creationId xmlns:p14="http://schemas.microsoft.com/office/powerpoint/2010/main" xmlns="" val="743575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5932" y="595223"/>
            <a:ext cx="8499607" cy="2862322"/>
          </a:xfrm>
          <a:prstGeom prst="rect">
            <a:avLst/>
          </a:prstGeom>
          <a:noFill/>
        </p:spPr>
        <p:txBody>
          <a:bodyPr wrap="square" rtlCol="0" anchor="t">
            <a:spAutoFit/>
          </a:bodyPr>
          <a:lstStyle/>
          <a:p>
            <a:r>
              <a:rPr lang="tr-TR" dirty="0"/>
              <a:t>If Shakespeare wrote Hamlet after Quantum Computers are invented:</a:t>
            </a:r>
          </a:p>
          <a:p>
            <a:endParaRPr lang="tr-TR" dirty="0"/>
          </a:p>
          <a:p>
            <a:pPr marL="285750" indent="-285750">
              <a:buFont typeface="Arial" panose="020B0604020202020204" pitchFamily="34" charset="0"/>
              <a:buChar char="•"/>
            </a:pPr>
            <a:r>
              <a:rPr lang="tr-TR" b="1" dirty="0"/>
              <a:t>Traditional Binary Hamlet:</a:t>
            </a:r>
          </a:p>
          <a:p>
            <a:pPr marL="285750" indent="-285750">
              <a:buFont typeface="Arial" panose="020B0604020202020204" pitchFamily="34" charset="0"/>
              <a:buChar char="•"/>
            </a:pPr>
            <a:r>
              <a:rPr lang="tr-TR" dirty="0"/>
              <a:t>«</a:t>
            </a:r>
            <a:r>
              <a:rPr lang="tr-TR" i="1" dirty="0"/>
              <a:t>To be or not to be, that is the question.»</a:t>
            </a:r>
          </a:p>
          <a:p>
            <a:pPr marL="285750" indent="-285750">
              <a:buFont typeface="Arial" panose="020B0604020202020204" pitchFamily="34" charset="0"/>
              <a:buChar char="•"/>
            </a:pPr>
            <a:endParaRPr lang="tr-TR" i="1" dirty="0"/>
          </a:p>
          <a:p>
            <a:pPr marL="285750" indent="-285750">
              <a:buFont typeface="Arial" panose="020B0604020202020204" pitchFamily="34" charset="0"/>
              <a:buChar char="•"/>
            </a:pPr>
            <a:r>
              <a:rPr lang="tr-TR" b="1" i="1" dirty="0"/>
              <a:t>Quantum Quadri-binary Hamlet:</a:t>
            </a:r>
          </a:p>
          <a:p>
            <a:pPr marL="285750" indent="-285750">
              <a:buFont typeface="Arial" panose="020B0604020202020204" pitchFamily="34" charset="0"/>
              <a:buChar char="•"/>
            </a:pPr>
            <a:r>
              <a:rPr lang="tr-TR" i="1" dirty="0"/>
              <a:t>«To be or not to be, or to be and not to be at the same time, or some other thing between being and not being. That is the question, or that is not the question, or maybe it is and not the question at the same time, or maybe something in between them.</a:t>
            </a:r>
            <a:endParaRPr lang="tr-TR" dirty="0"/>
          </a:p>
        </p:txBody>
      </p:sp>
      <p:pic>
        <p:nvPicPr>
          <p:cNvPr id="3" name="Picture 2"/>
          <p:cNvPicPr>
            <a:picLocks noChangeAspect="1"/>
          </p:cNvPicPr>
          <p:nvPr/>
        </p:nvPicPr>
        <p:blipFill>
          <a:blip r:embed="rId2"/>
          <a:stretch>
            <a:fillRect/>
          </a:stretch>
        </p:blipFill>
        <p:spPr>
          <a:xfrm>
            <a:off x="3180271" y="3791759"/>
            <a:ext cx="4894053" cy="2746532"/>
          </a:xfrm>
          <a:prstGeom prst="rect">
            <a:avLst/>
          </a:prstGeom>
          <a:effectLst>
            <a:innerShdw blurRad="114300" dist="63500">
              <a:prstClr val="black"/>
            </a:innerShdw>
          </a:effectLst>
        </p:spPr>
      </p:pic>
      <p:sp>
        <p:nvSpPr>
          <p:cNvPr id="4" name="Cloud Callout 3"/>
          <p:cNvSpPr/>
          <p:nvPr/>
        </p:nvSpPr>
        <p:spPr>
          <a:xfrm>
            <a:off x="7530861" y="3278039"/>
            <a:ext cx="3925018" cy="1552754"/>
          </a:xfrm>
          <a:prstGeom prst="cloudCallout">
            <a:avLst>
              <a:gd name="adj1" fmla="val -62855"/>
              <a:gd name="adj2" fmla="val 5790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I am glad that I lived before Einstein.</a:t>
            </a:r>
            <a:endParaRPr lang="en-US" dirty="0">
              <a:solidFill>
                <a:schemeClr val="bg1"/>
              </a:solidFill>
            </a:endParaRPr>
          </a:p>
        </p:txBody>
      </p:sp>
    </p:spTree>
    <p:extLst>
      <p:ext uri="{BB962C8B-B14F-4D97-AF65-F5344CB8AC3E}">
        <p14:creationId xmlns:p14="http://schemas.microsoft.com/office/powerpoint/2010/main" xmlns="" val="1460699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3593" y="847838"/>
            <a:ext cx="5831457" cy="5078313"/>
          </a:xfrm>
          <a:prstGeom prst="rect">
            <a:avLst/>
          </a:prstGeom>
          <a:noFill/>
        </p:spPr>
        <p:txBody>
          <a:bodyPr wrap="square" rtlCol="0" anchor="t">
            <a:spAutoFit/>
          </a:bodyPr>
          <a:lstStyle/>
          <a:p>
            <a:pPr marL="285750" indent="-285750">
              <a:buFont typeface="Arial" panose="020B0604020202020204" pitchFamily="34" charset="0"/>
              <a:buChar char="•"/>
            </a:pPr>
            <a:r>
              <a:rPr lang="tr-TR" dirty="0"/>
              <a:t>Modern Quantum Computers process information by using their</a:t>
            </a:r>
            <a:r>
              <a:rPr lang="tr-TR" b="1" dirty="0"/>
              <a:t> Quantum Processing Units (QPU). </a:t>
            </a:r>
          </a:p>
          <a:p>
            <a:pPr marL="285750" indent="-285750">
              <a:buFont typeface="Arial" panose="020B0604020202020204" pitchFamily="34" charset="0"/>
              <a:buChar char="•"/>
            </a:pPr>
            <a:r>
              <a:rPr lang="tr-TR" dirty="0"/>
              <a:t>QPU’s operating principle depends on </a:t>
            </a:r>
            <a:r>
              <a:rPr lang="tr-TR" b="1" dirty="0"/>
              <a:t>manipulating, entangling and measuring</a:t>
            </a:r>
            <a:r>
              <a:rPr lang="tr-TR" dirty="0"/>
              <a:t> </a:t>
            </a:r>
            <a:r>
              <a:rPr lang="tr-TR" u="sng" dirty="0"/>
              <a:t>electrons or photons.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 value of a sub-atomic particle depends on it’s </a:t>
            </a:r>
            <a:r>
              <a:rPr lang="tr-TR" b="1" dirty="0"/>
              <a:t>quantum spin. </a:t>
            </a:r>
          </a:p>
          <a:p>
            <a:endParaRPr lang="tr-TR" b="1" dirty="0"/>
          </a:p>
          <a:p>
            <a:pPr marL="285750" indent="-285750">
              <a:buFont typeface="Arial" panose="020B0604020202020204" pitchFamily="34" charset="0"/>
              <a:buChar char="•"/>
            </a:pPr>
            <a:r>
              <a:rPr lang="tr-TR" dirty="0"/>
              <a:t>The most simple piece of information in Quantum Computing is called Qubit.</a:t>
            </a:r>
          </a:p>
          <a:p>
            <a:endParaRPr lang="tr-TR" dirty="0"/>
          </a:p>
          <a:p>
            <a:pPr marL="285750" indent="-285750">
              <a:buFont typeface="Arial" panose="020B0604020202020204" pitchFamily="34" charset="0"/>
              <a:buChar char="•"/>
            </a:pPr>
            <a:r>
              <a:rPr lang="tr-TR" dirty="0"/>
              <a:t> </a:t>
            </a:r>
            <a:r>
              <a:rPr lang="tr-TR" u="sng" dirty="0"/>
              <a:t>If the spin of an electron is up; the value of the </a:t>
            </a:r>
            <a:r>
              <a:rPr lang="tr-TR" b="1" u="sng" dirty="0"/>
              <a:t>Qubit is 0</a:t>
            </a:r>
            <a:r>
              <a:rPr lang="tr-TR" dirty="0"/>
              <a:t>. </a:t>
            </a:r>
            <a:r>
              <a:rPr lang="tr-TR" u="sng" dirty="0"/>
              <a:t>If the spin of an electron is down; the value of the </a:t>
            </a:r>
            <a:r>
              <a:rPr lang="tr-TR" b="1" u="sng" dirty="0"/>
              <a:t>Qubit is 1</a:t>
            </a:r>
            <a:r>
              <a:rPr lang="tr-TR" dirty="0"/>
              <a:t>. If the spin is unmeasured, it can be either 1 or 0 or both at the same time as well as something in</a:t>
            </a:r>
            <a:r>
              <a:rPr lang="tr-TR" b="1" dirty="0"/>
              <a:t> between 0 and 1</a:t>
            </a:r>
            <a:r>
              <a:rPr lang="tr-TR" dirty="0"/>
              <a:t>.</a:t>
            </a:r>
          </a:p>
        </p:txBody>
      </p:sp>
      <p:pic>
        <p:nvPicPr>
          <p:cNvPr id="3" name="Picture 2"/>
          <p:cNvPicPr>
            <a:picLocks noChangeAspect="1"/>
          </p:cNvPicPr>
          <p:nvPr/>
        </p:nvPicPr>
        <p:blipFill>
          <a:blip r:embed="rId2"/>
          <a:stretch>
            <a:fillRect/>
          </a:stretch>
        </p:blipFill>
        <p:spPr>
          <a:xfrm>
            <a:off x="6925051" y="1966217"/>
            <a:ext cx="4761045" cy="2614410"/>
          </a:xfrm>
          <a:prstGeom prst="rect">
            <a:avLst/>
          </a:prstGeom>
          <a:effectLst>
            <a:innerShdw blurRad="114300" dist="63500">
              <a:prstClr val="black"/>
            </a:innerShdw>
          </a:effectLst>
        </p:spPr>
      </p:pic>
    </p:spTree>
    <p:extLst>
      <p:ext uri="{BB962C8B-B14F-4D97-AF65-F5344CB8AC3E}">
        <p14:creationId xmlns:p14="http://schemas.microsoft.com/office/powerpoint/2010/main" xmlns="" val="3384150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2411084"/>
          </a:xfrm>
        </p:spPr>
        <p:txBody>
          <a:bodyPr/>
          <a:lstStyle/>
          <a:p>
            <a:r>
              <a:rPr lang="tr-TR" dirty="0" err="1"/>
              <a:t>How</a:t>
            </a:r>
            <a:r>
              <a:rPr lang="tr-TR" dirty="0"/>
              <a:t> </a:t>
            </a:r>
            <a:r>
              <a:rPr lang="tr-TR" dirty="0" smtClean="0"/>
              <a:t>I</a:t>
            </a:r>
            <a:r>
              <a:rPr lang="tr-TR" dirty="0" smtClean="0"/>
              <a:t>s </a:t>
            </a:r>
            <a:r>
              <a:rPr lang="tr-TR" dirty="0" err="1"/>
              <a:t>quantum</a:t>
            </a:r>
            <a:r>
              <a:rPr lang="tr-TR" dirty="0"/>
              <a:t> </a:t>
            </a:r>
            <a:r>
              <a:rPr lang="tr-TR" dirty="0" err="1" smtClean="0"/>
              <a:t>computIng</a:t>
            </a:r>
            <a:r>
              <a:rPr lang="tr-TR" dirty="0" smtClean="0"/>
              <a:t> </a:t>
            </a:r>
            <a:r>
              <a:rPr lang="tr-TR" dirty="0"/>
              <a:t>more powerful?</a:t>
            </a:r>
            <a:endParaRPr lang="en-US" dirty="0"/>
          </a:p>
        </p:txBody>
      </p:sp>
      <p:sp>
        <p:nvSpPr>
          <p:cNvPr id="3" name="Subtitle 2"/>
          <p:cNvSpPr>
            <a:spLocks noGrp="1"/>
          </p:cNvSpPr>
          <p:nvPr>
            <p:ph type="subTitle" idx="1"/>
          </p:nvPr>
        </p:nvSpPr>
        <p:spPr>
          <a:xfrm>
            <a:off x="684212" y="3295291"/>
            <a:ext cx="6400800" cy="2495909"/>
          </a:xfrm>
        </p:spPr>
        <p:txBody>
          <a:bodyPr/>
          <a:lstStyle/>
          <a:p>
            <a:pPr marL="342900" indent="-342900">
              <a:buFont typeface="Arial" panose="020B0604020202020204" pitchFamily="34" charset="0"/>
              <a:buChar char="•"/>
            </a:pPr>
            <a:r>
              <a:rPr lang="tr-TR" dirty="0"/>
              <a:t>Quantum Computer’s efficiency depends on the way they process information. They are not finite devices as Turing Machines, but the exact opposite. They are completely limitless as</a:t>
            </a:r>
            <a:r>
              <a:rPr lang="tr-TR" b="1" dirty="0"/>
              <a:t> they operate by using the Quantum Laws of Physics.</a:t>
            </a:r>
            <a:endParaRPr lang="en-US" b="1"/>
          </a:p>
        </p:txBody>
      </p:sp>
    </p:spTree>
    <p:extLst>
      <p:ext uri="{BB962C8B-B14F-4D97-AF65-F5344CB8AC3E}">
        <p14:creationId xmlns:p14="http://schemas.microsoft.com/office/powerpoint/2010/main" xmlns="" val="887288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03312" y="1354348"/>
            <a:ext cx="5384006" cy="3614468"/>
          </a:xfrm>
          <a:prstGeom prst="rect">
            <a:avLst/>
          </a:prstGeom>
          <a:effectLst>
            <a:innerShdw blurRad="114300" dist="63500">
              <a:prstClr val="black"/>
            </a:innerShdw>
          </a:effectLst>
        </p:spPr>
      </p:pic>
      <p:sp>
        <p:nvSpPr>
          <p:cNvPr id="4" name="TextBox 3"/>
          <p:cNvSpPr txBox="1"/>
          <p:nvPr/>
        </p:nvSpPr>
        <p:spPr>
          <a:xfrm>
            <a:off x="258792" y="1347506"/>
            <a:ext cx="5805577" cy="3693319"/>
          </a:xfrm>
          <a:prstGeom prst="rect">
            <a:avLst/>
          </a:prstGeom>
          <a:noFill/>
        </p:spPr>
        <p:txBody>
          <a:bodyPr wrap="square" rtlCol="0" anchor="t">
            <a:spAutoFit/>
          </a:bodyPr>
          <a:lstStyle/>
          <a:p>
            <a:pPr marL="285750" indent="-285750">
              <a:buFont typeface="Arial" panose="020B0604020202020204" pitchFamily="34" charset="0"/>
              <a:buChar char="•"/>
            </a:pPr>
            <a:r>
              <a:rPr lang="tr-TR" b="1" dirty="0"/>
              <a:t>Moore’s Law</a:t>
            </a:r>
            <a:r>
              <a:rPr lang="tr-TR" dirty="0"/>
              <a:t> tells </a:t>
            </a:r>
            <a:r>
              <a:rPr lang="tr-TR"/>
              <a:t>us </a:t>
            </a:r>
            <a:r>
              <a:rPr lang="tr-TR" smtClean="0"/>
              <a:t>t</a:t>
            </a:r>
            <a:r>
              <a:rPr lang="en-US" smtClean="0"/>
              <a:t>hat </a:t>
            </a:r>
            <a:r>
              <a:rPr lang="en-US" dirty="0"/>
              <a:t>the speed and capability of computers can be expected to double every two years, as a result of increases in the number of transistors a microchip can contain.</a:t>
            </a:r>
            <a:r>
              <a:rPr lang="tr-TR" dirty="0"/>
              <a:t> </a:t>
            </a:r>
          </a:p>
          <a:p>
            <a:endParaRPr lang="tr-TR" dirty="0"/>
          </a:p>
          <a:p>
            <a:pPr marL="285750" indent="-285750">
              <a:buFont typeface="Arial" panose="020B0604020202020204" pitchFamily="34" charset="0"/>
              <a:buChar char="•"/>
            </a:pPr>
            <a:r>
              <a:rPr lang="tr-TR" dirty="0"/>
              <a:t>So</a:t>
            </a:r>
            <a:r>
              <a:rPr lang="tr-TR" u="sng" dirty="0"/>
              <a:t> the success rate of Moore’s law depends on how many transistors can be fitted in a certain amount of area.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 problem here is, a transistor is a mechanism designed to</a:t>
            </a:r>
            <a:r>
              <a:rPr lang="tr-TR" b="1" dirty="0"/>
              <a:t> either stop or permit the electrical flow passing by itself</a:t>
            </a:r>
            <a:r>
              <a:rPr lang="tr-TR" dirty="0"/>
              <a:t>.</a:t>
            </a:r>
          </a:p>
        </p:txBody>
      </p:sp>
    </p:spTree>
    <p:extLst>
      <p:ext uri="{BB962C8B-B14F-4D97-AF65-F5344CB8AC3E}">
        <p14:creationId xmlns:p14="http://schemas.microsoft.com/office/powerpoint/2010/main" xmlns="" val="2739200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818" y="1696529"/>
            <a:ext cx="7185804" cy="3693319"/>
          </a:xfrm>
          <a:prstGeom prst="rect">
            <a:avLst/>
          </a:prstGeom>
          <a:noFill/>
        </p:spPr>
        <p:txBody>
          <a:bodyPr wrap="square" rtlCol="0" anchor="t">
            <a:spAutoFit/>
          </a:bodyPr>
          <a:lstStyle/>
          <a:p>
            <a:pPr marL="285750" indent="-285750">
              <a:buFont typeface="Arial" panose="020B0604020202020204" pitchFamily="34" charset="0"/>
              <a:buChar char="•"/>
            </a:pPr>
            <a:r>
              <a:rPr lang="tr-TR" dirty="0"/>
              <a:t>In order to stop the flow of the electric</a:t>
            </a:r>
            <a:r>
              <a:rPr lang="tr-TR" u="sng" dirty="0"/>
              <a:t>, we have to put some atoms on the way of the flow</a:t>
            </a:r>
            <a:r>
              <a:rPr lang="tr-TR" dirty="0"/>
              <a:t>. </a:t>
            </a:r>
          </a:p>
          <a:p>
            <a:endParaRPr lang="tr-TR" dirty="0"/>
          </a:p>
          <a:p>
            <a:pPr marL="285750" indent="-285750">
              <a:buFont typeface="Arial" panose="020B0604020202020204" pitchFamily="34" charset="0"/>
              <a:buChar char="•"/>
            </a:pPr>
            <a:r>
              <a:rPr lang="tr-TR" dirty="0"/>
              <a:t>The minimum number of atoms that we can use in order to stop electrical flow is certain. </a:t>
            </a:r>
            <a:r>
              <a:rPr lang="tr-TR" b="1" dirty="0"/>
              <a:t>It is «1».</a:t>
            </a:r>
            <a:r>
              <a:rPr lang="tr-TR" u="sng" dirty="0"/>
              <a:t> You can not stop electricity with something smaller than the size of 1 atom</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So there will be a point in some near future, that the transistors</a:t>
            </a:r>
            <a:r>
              <a:rPr lang="tr-TR" b="1" dirty="0"/>
              <a:t> won’t be able to get smaller anymore</a:t>
            </a:r>
            <a:r>
              <a:rPr lang="tr-TR" dirty="0"/>
              <a:t>.</a:t>
            </a:r>
          </a:p>
          <a:p>
            <a:endParaRPr lang="tr-TR" dirty="0"/>
          </a:p>
          <a:p>
            <a:pPr marL="285750" indent="-285750">
              <a:buFont typeface="Arial" panose="020B0604020202020204" pitchFamily="34" charset="0"/>
              <a:buChar char="•"/>
            </a:pPr>
            <a:r>
              <a:rPr lang="tr-TR" dirty="0"/>
              <a:t>Today, the smallest transtors</a:t>
            </a:r>
            <a:r>
              <a:rPr lang="tr-TR" b="1" dirty="0"/>
              <a:t> consist of 4 atoms in length</a:t>
            </a:r>
            <a:r>
              <a:rPr lang="tr-TR" dirty="0"/>
              <a:t>.</a:t>
            </a:r>
          </a:p>
          <a:p>
            <a:pPr marL="285750" indent="-285750">
              <a:buFont typeface="Arial" panose="020B0604020202020204" pitchFamily="34" charset="0"/>
              <a:buChar char="•"/>
            </a:pPr>
            <a:r>
              <a:rPr lang="tr-TR" dirty="0"/>
              <a:t>Therefore,</a:t>
            </a:r>
            <a:r>
              <a:rPr lang="tr-TR" u="sng" dirty="0"/>
              <a:t> Moore’s Law is doomed.</a:t>
            </a:r>
          </a:p>
        </p:txBody>
      </p:sp>
      <p:pic>
        <p:nvPicPr>
          <p:cNvPr id="3" name="Picture 2"/>
          <p:cNvPicPr>
            <a:picLocks noChangeAspect="1"/>
          </p:cNvPicPr>
          <p:nvPr/>
        </p:nvPicPr>
        <p:blipFill>
          <a:blip r:embed="rId2"/>
          <a:stretch>
            <a:fillRect/>
          </a:stretch>
        </p:blipFill>
        <p:spPr>
          <a:xfrm>
            <a:off x="8138125" y="2339174"/>
            <a:ext cx="3148902" cy="1893333"/>
          </a:xfrm>
          <a:prstGeom prst="rect">
            <a:avLst/>
          </a:prstGeom>
          <a:effectLst>
            <a:innerShdw blurRad="114300" dist="63500">
              <a:prstClr val="black"/>
            </a:innerShdw>
          </a:effectLst>
        </p:spPr>
      </p:pic>
    </p:spTree>
    <p:extLst>
      <p:ext uri="{BB962C8B-B14F-4D97-AF65-F5344CB8AC3E}">
        <p14:creationId xmlns:p14="http://schemas.microsoft.com/office/powerpoint/2010/main" xmlns="" val="1050566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199" y="1054699"/>
            <a:ext cx="6668219" cy="4524315"/>
          </a:xfrm>
          <a:prstGeom prst="rect">
            <a:avLst/>
          </a:prstGeom>
          <a:noFill/>
        </p:spPr>
        <p:txBody>
          <a:bodyPr wrap="square" rtlCol="0" anchor="t">
            <a:spAutoFit/>
          </a:bodyPr>
          <a:lstStyle/>
          <a:p>
            <a:pPr marL="285750" indent="-285750">
              <a:buFont typeface="Arial" panose="020B0604020202020204" pitchFamily="34" charset="0"/>
              <a:buChar char="•"/>
            </a:pPr>
            <a:r>
              <a:rPr lang="tr-TR" dirty="0"/>
              <a:t>Quantum Computers, on the other hand</a:t>
            </a:r>
            <a:r>
              <a:rPr lang="tr-TR" b="1" dirty="0"/>
              <a:t> stores information directly in Quantum Particles</a:t>
            </a:r>
            <a:r>
              <a:rPr lang="tr-TR" dirty="0"/>
              <a:t> such as </a:t>
            </a:r>
            <a:r>
              <a:rPr lang="tr-TR" u="sng" dirty="0"/>
              <a:t>Electrons and Photons</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 size of sub-atomic particles are </a:t>
            </a:r>
            <a:r>
              <a:rPr lang="tr-TR" b="1" dirty="0"/>
              <a:t>very very small</a:t>
            </a:r>
            <a:r>
              <a:rPr lang="tr-TR" dirty="0"/>
              <a:t>, and there is no need to directly connect them to each other as we fix the transistors on computer chips.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This is because of the </a:t>
            </a:r>
            <a:r>
              <a:rPr lang="tr-TR" b="1" dirty="0"/>
              <a:t>entanglement property</a:t>
            </a:r>
            <a:r>
              <a:rPr lang="tr-TR" dirty="0"/>
              <a:t>. Quantum Particles are bonded to each other with</a:t>
            </a:r>
            <a:r>
              <a:rPr lang="tr-TR" u="sng" dirty="0"/>
              <a:t> invisible bounds.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As Quantum Computers directly operate by using the </a:t>
            </a:r>
            <a:r>
              <a:rPr lang="tr-TR" dirty="0" err="1"/>
              <a:t>laws</a:t>
            </a:r>
            <a:r>
              <a:rPr lang="tr-TR" dirty="0"/>
              <a:t> of </a:t>
            </a:r>
            <a:r>
              <a:rPr lang="tr-TR" dirty="0" err="1"/>
              <a:t>the</a:t>
            </a:r>
            <a:r>
              <a:rPr lang="tr-TR" dirty="0"/>
              <a:t> </a:t>
            </a:r>
            <a:r>
              <a:rPr lang="tr-TR" dirty="0" err="1"/>
              <a:t>universe</a:t>
            </a:r>
            <a:r>
              <a:rPr lang="tr-TR" dirty="0"/>
              <a:t>, </a:t>
            </a:r>
            <a:r>
              <a:rPr lang="tr-TR" b="1" dirty="0" err="1"/>
              <a:t>simulating</a:t>
            </a:r>
            <a:r>
              <a:rPr lang="tr-TR" b="1" dirty="0"/>
              <a:t> </a:t>
            </a:r>
            <a:r>
              <a:rPr lang="tr-TR" b="1" dirty="0" err="1"/>
              <a:t>physical</a:t>
            </a:r>
            <a:r>
              <a:rPr lang="tr-TR" b="1" dirty="0"/>
              <a:t> </a:t>
            </a:r>
            <a:r>
              <a:rPr lang="tr-TR" b="1" dirty="0" err="1"/>
              <a:t>and</a:t>
            </a:r>
            <a:r>
              <a:rPr lang="tr-TR" b="1" dirty="0"/>
              <a:t> </a:t>
            </a:r>
            <a:r>
              <a:rPr lang="tr-TR" b="1" dirty="0" err="1"/>
              <a:t>biological</a:t>
            </a:r>
            <a:r>
              <a:rPr lang="tr-TR" b="1" dirty="0"/>
              <a:t> </a:t>
            </a:r>
            <a:r>
              <a:rPr lang="tr-TR" b="1" dirty="0" err="1"/>
              <a:t>events</a:t>
            </a:r>
            <a:r>
              <a:rPr lang="tr-TR" b="1" dirty="0"/>
              <a:t> on </a:t>
            </a:r>
            <a:r>
              <a:rPr lang="tr-TR" b="1" dirty="0" err="1"/>
              <a:t>quantum</a:t>
            </a:r>
            <a:r>
              <a:rPr lang="tr-TR" b="1" dirty="0"/>
              <a:t> </a:t>
            </a:r>
            <a:r>
              <a:rPr lang="tr-TR" b="1" dirty="0" err="1"/>
              <a:t>computers</a:t>
            </a:r>
            <a:r>
              <a:rPr lang="tr-TR" b="1" dirty="0"/>
              <a:t> is </a:t>
            </a:r>
            <a:r>
              <a:rPr lang="tr-TR" b="1" dirty="0" err="1"/>
              <a:t>billions</a:t>
            </a:r>
            <a:r>
              <a:rPr lang="tr-TR" b="1" dirty="0"/>
              <a:t> of </a:t>
            </a:r>
            <a:r>
              <a:rPr lang="tr-TR" b="1" dirty="0" err="1"/>
              <a:t>times</a:t>
            </a:r>
            <a:r>
              <a:rPr lang="tr-TR" b="1" dirty="0"/>
              <a:t> </a:t>
            </a:r>
            <a:r>
              <a:rPr lang="tr-TR" b="1" dirty="0" err="1"/>
              <a:t>easier</a:t>
            </a:r>
            <a:r>
              <a:rPr lang="tr-TR" dirty="0"/>
              <a:t> </a:t>
            </a:r>
            <a:r>
              <a:rPr lang="tr-TR" dirty="0" err="1"/>
              <a:t>than</a:t>
            </a:r>
            <a:r>
              <a:rPr lang="tr-TR" dirty="0"/>
              <a:t> </a:t>
            </a:r>
            <a:r>
              <a:rPr lang="tr-TR" dirty="0" err="1"/>
              <a:t>simulating</a:t>
            </a:r>
            <a:r>
              <a:rPr lang="tr-TR" dirty="0"/>
              <a:t> </a:t>
            </a:r>
            <a:r>
              <a:rPr lang="tr-TR" dirty="0" err="1"/>
              <a:t>them</a:t>
            </a:r>
            <a:r>
              <a:rPr lang="tr-TR" dirty="0"/>
              <a:t> </a:t>
            </a:r>
            <a:r>
              <a:rPr lang="tr-TR" dirty="0" err="1"/>
              <a:t>with</a:t>
            </a:r>
            <a:r>
              <a:rPr lang="tr-TR" dirty="0"/>
              <a:t> a </a:t>
            </a:r>
            <a:r>
              <a:rPr lang="tr-TR" dirty="0" err="1"/>
              <a:t>conventional</a:t>
            </a:r>
            <a:r>
              <a:rPr lang="tr-TR" dirty="0"/>
              <a:t> computer. </a:t>
            </a:r>
          </a:p>
        </p:txBody>
      </p:sp>
      <p:pic>
        <p:nvPicPr>
          <p:cNvPr id="3" name="Picture 2"/>
          <p:cNvPicPr>
            <a:picLocks noChangeAspect="1"/>
          </p:cNvPicPr>
          <p:nvPr/>
        </p:nvPicPr>
        <p:blipFill>
          <a:blip r:embed="rId2"/>
          <a:stretch>
            <a:fillRect/>
          </a:stretch>
        </p:blipFill>
        <p:spPr>
          <a:xfrm>
            <a:off x="7375585" y="1813224"/>
            <a:ext cx="4510897" cy="3007264"/>
          </a:xfrm>
          <a:prstGeom prst="rect">
            <a:avLst/>
          </a:prstGeom>
          <a:effectLst>
            <a:innerShdw blurRad="114300" dist="63500">
              <a:prstClr val="black"/>
            </a:innerShdw>
          </a:effectLst>
        </p:spPr>
      </p:pic>
    </p:spTree>
    <p:extLst>
      <p:ext uri="{BB962C8B-B14F-4D97-AF65-F5344CB8AC3E}">
        <p14:creationId xmlns:p14="http://schemas.microsoft.com/office/powerpoint/2010/main" xmlns="" val="1496332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468" y="560718"/>
            <a:ext cx="5934973" cy="5632311"/>
          </a:xfrm>
          <a:prstGeom prst="rect">
            <a:avLst/>
          </a:prstGeom>
          <a:noFill/>
        </p:spPr>
        <p:txBody>
          <a:bodyPr wrap="square" rtlCol="0" anchor="t">
            <a:spAutoFit/>
          </a:bodyPr>
          <a:lstStyle/>
          <a:p>
            <a:pPr marL="285750" indent="-285750">
              <a:buFont typeface="Arial" panose="020B0604020202020204" pitchFamily="34" charset="0"/>
              <a:buChar char="•"/>
            </a:pPr>
            <a:r>
              <a:rPr lang="tr-TR" b="1" dirty="0"/>
              <a:t>The Hotel Problem:</a:t>
            </a:r>
          </a:p>
          <a:p>
            <a:endParaRPr lang="tr-TR" b="1" dirty="0"/>
          </a:p>
          <a:p>
            <a:pPr marL="285750" indent="-285750">
              <a:buFont typeface="Arial" panose="020B0604020202020204" pitchFamily="34" charset="0"/>
              <a:buChar char="•"/>
            </a:pPr>
            <a:r>
              <a:rPr lang="tr-TR" dirty="0"/>
              <a:t>Suppose that you stayed at a hotel, and as you are leaving,</a:t>
            </a:r>
            <a:r>
              <a:rPr lang="tr-TR" b="1" dirty="0"/>
              <a:t> you realized that you forgot your wallet inside the room.</a:t>
            </a:r>
          </a:p>
          <a:p>
            <a:endParaRPr lang="tr-TR" dirty="0"/>
          </a:p>
          <a:p>
            <a:pPr marL="285750" indent="-285750">
              <a:buFont typeface="Arial" panose="020B0604020202020204" pitchFamily="34" charset="0"/>
              <a:buChar char="•"/>
            </a:pPr>
            <a:r>
              <a:rPr lang="tr-TR" dirty="0" err="1"/>
              <a:t>Assume</a:t>
            </a:r>
            <a:r>
              <a:rPr lang="tr-TR" dirty="0"/>
              <a:t> </a:t>
            </a:r>
            <a:r>
              <a:rPr lang="tr-TR" dirty="0" err="1"/>
              <a:t>that</a:t>
            </a:r>
            <a:r>
              <a:rPr lang="tr-TR" dirty="0"/>
              <a:t> </a:t>
            </a:r>
            <a:r>
              <a:rPr lang="tr-TR" dirty="0" err="1"/>
              <a:t>the</a:t>
            </a:r>
            <a:r>
              <a:rPr lang="tr-TR" dirty="0"/>
              <a:t> hotel </a:t>
            </a:r>
            <a:r>
              <a:rPr lang="tr-TR" dirty="0" err="1"/>
              <a:t>management</a:t>
            </a:r>
            <a:r>
              <a:rPr lang="tr-TR" dirty="0"/>
              <a:t> </a:t>
            </a:r>
            <a:r>
              <a:rPr lang="tr-TR" dirty="0" err="1"/>
              <a:t>does</a:t>
            </a:r>
            <a:r>
              <a:rPr lang="tr-TR" dirty="0"/>
              <a:t> not </a:t>
            </a:r>
            <a:r>
              <a:rPr lang="tr-TR" dirty="0" err="1"/>
              <a:t>know</a:t>
            </a:r>
            <a:r>
              <a:rPr lang="tr-TR" dirty="0"/>
              <a:t> in </a:t>
            </a:r>
            <a:r>
              <a:rPr lang="tr-TR" dirty="0" err="1"/>
              <a:t>which</a:t>
            </a:r>
            <a:r>
              <a:rPr lang="tr-TR" dirty="0"/>
              <a:t> </a:t>
            </a:r>
            <a:r>
              <a:rPr lang="tr-TR" dirty="0" err="1"/>
              <a:t>room</a:t>
            </a:r>
            <a:r>
              <a:rPr lang="tr-TR" dirty="0"/>
              <a:t> </a:t>
            </a:r>
            <a:r>
              <a:rPr lang="tr-TR" dirty="0" err="1"/>
              <a:t>you</a:t>
            </a:r>
            <a:r>
              <a:rPr lang="tr-TR" dirty="0"/>
              <a:t> </a:t>
            </a:r>
            <a:r>
              <a:rPr lang="tr-TR" dirty="0" err="1"/>
              <a:t>have</a:t>
            </a:r>
            <a:r>
              <a:rPr lang="tr-TR" dirty="0"/>
              <a:t> </a:t>
            </a:r>
            <a:r>
              <a:rPr lang="tr-TR" dirty="0" err="1"/>
              <a:t>stayed</a:t>
            </a:r>
            <a:r>
              <a:rPr lang="tr-TR" dirty="0"/>
              <a:t>. </a:t>
            </a:r>
            <a:r>
              <a:rPr lang="tr-TR" dirty="0" err="1"/>
              <a:t>Think</a:t>
            </a:r>
            <a:r>
              <a:rPr lang="tr-TR" dirty="0"/>
              <a:t> of an </a:t>
            </a:r>
            <a:r>
              <a:rPr lang="tr-TR" dirty="0" err="1"/>
              <a:t>algorithm</a:t>
            </a:r>
            <a:r>
              <a:rPr lang="tr-TR" dirty="0"/>
              <a:t> </a:t>
            </a:r>
            <a:r>
              <a:rPr lang="tr-TR" dirty="0" err="1"/>
              <a:t>to</a:t>
            </a:r>
            <a:r>
              <a:rPr lang="tr-TR" dirty="0"/>
              <a:t> </a:t>
            </a:r>
            <a:r>
              <a:rPr lang="tr-TR" dirty="0" err="1"/>
              <a:t>find</a:t>
            </a:r>
            <a:r>
              <a:rPr lang="tr-TR" dirty="0"/>
              <a:t> </a:t>
            </a:r>
            <a:r>
              <a:rPr lang="tr-TR" dirty="0" err="1"/>
              <a:t>your</a:t>
            </a:r>
            <a:r>
              <a:rPr lang="tr-TR" dirty="0"/>
              <a:t> </a:t>
            </a:r>
            <a:r>
              <a:rPr lang="tr-TR" dirty="0" err="1"/>
              <a:t>wallet</a:t>
            </a:r>
            <a:r>
              <a:rPr lang="tr-TR" dirty="0"/>
              <a:t>. </a:t>
            </a:r>
            <a:r>
              <a:rPr lang="tr-TR" u="sng" dirty="0"/>
              <a:t>How </a:t>
            </a:r>
            <a:r>
              <a:rPr lang="tr-TR" u="sng" dirty="0" err="1"/>
              <a:t>the</a:t>
            </a:r>
            <a:r>
              <a:rPr lang="tr-TR" u="sng" dirty="0"/>
              <a:t> hotel </a:t>
            </a:r>
            <a:r>
              <a:rPr lang="tr-TR" u="sng" dirty="0" err="1"/>
              <a:t>management</a:t>
            </a:r>
            <a:r>
              <a:rPr lang="tr-TR" u="sng" dirty="0"/>
              <a:t> </a:t>
            </a:r>
            <a:r>
              <a:rPr lang="tr-TR" u="sng" dirty="0" err="1"/>
              <a:t>would</a:t>
            </a:r>
            <a:r>
              <a:rPr lang="tr-TR" u="sng" dirty="0"/>
              <a:t> </a:t>
            </a:r>
            <a:r>
              <a:rPr lang="tr-TR" u="sng" dirty="0" err="1"/>
              <a:t>find</a:t>
            </a:r>
            <a:r>
              <a:rPr lang="tr-TR" u="sng" dirty="0"/>
              <a:t> </a:t>
            </a:r>
            <a:r>
              <a:rPr lang="tr-TR" u="sng" dirty="0" err="1"/>
              <a:t>your</a:t>
            </a:r>
            <a:r>
              <a:rPr lang="tr-TR" u="sng" dirty="0"/>
              <a:t> </a:t>
            </a:r>
            <a:r>
              <a:rPr lang="tr-TR" u="sng" dirty="0" err="1"/>
              <a:t>wallet</a:t>
            </a:r>
            <a:r>
              <a:rPr lang="tr-TR" u="sng"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 binary answer is simple; assign a hotel employee,</a:t>
            </a:r>
            <a:r>
              <a:rPr lang="tr-TR" b="1" dirty="0"/>
              <a:t> start from room [0] </a:t>
            </a:r>
            <a:r>
              <a:rPr lang="tr-TR" dirty="0"/>
              <a:t>and continue your search </a:t>
            </a:r>
            <a:r>
              <a:rPr lang="tr-TR" b="1" dirty="0"/>
              <a:t>until room [499]</a:t>
            </a:r>
            <a:r>
              <a:rPr lang="tr-TR" dirty="0"/>
              <a:t>, if you find the wallet, </a:t>
            </a:r>
            <a:r>
              <a:rPr lang="tr-TR" b="1" dirty="0"/>
              <a:t>return it to the customer. </a:t>
            </a:r>
          </a:p>
          <a:p>
            <a:endParaRPr lang="tr-TR" dirty="0"/>
          </a:p>
          <a:p>
            <a:pPr marL="285750" indent="-285750">
              <a:buFont typeface="Arial" panose="020B0604020202020204" pitchFamily="34" charset="0"/>
              <a:buChar char="•"/>
            </a:pPr>
            <a:r>
              <a:rPr lang="tr-TR" dirty="0"/>
              <a:t>In the best case, you found the wallet in the </a:t>
            </a:r>
            <a:r>
              <a:rPr lang="tr-TR" b="1" dirty="0"/>
              <a:t>first room,</a:t>
            </a:r>
            <a:r>
              <a:rPr lang="tr-TR" dirty="0"/>
              <a:t> in the worst case you found the wallet in the </a:t>
            </a:r>
            <a:r>
              <a:rPr lang="tr-TR" b="1" dirty="0"/>
              <a:t>500th room. </a:t>
            </a:r>
          </a:p>
          <a:p>
            <a:pPr marL="285750" indent="-285750">
              <a:buFont typeface="Arial" panose="020B0604020202020204" pitchFamily="34" charset="0"/>
              <a:buChar char="•"/>
            </a:pPr>
            <a:r>
              <a:rPr lang="tr-TR" u="sng" dirty="0"/>
              <a:t>Not very efficient.</a:t>
            </a:r>
            <a:endParaRPr lang="en-US" dirty="0"/>
          </a:p>
        </p:txBody>
      </p:sp>
      <p:pic>
        <p:nvPicPr>
          <p:cNvPr id="3" name="Picture 2"/>
          <p:cNvPicPr>
            <a:picLocks noChangeAspect="1"/>
          </p:cNvPicPr>
          <p:nvPr/>
        </p:nvPicPr>
        <p:blipFill>
          <a:blip r:embed="rId2"/>
          <a:stretch>
            <a:fillRect/>
          </a:stretch>
        </p:blipFill>
        <p:spPr>
          <a:xfrm>
            <a:off x="6777217" y="2061713"/>
            <a:ext cx="5065619" cy="2624227"/>
          </a:xfrm>
          <a:prstGeom prst="rect">
            <a:avLst/>
          </a:prstGeom>
          <a:effectLst>
            <a:innerShdw blurRad="114300" dist="63500">
              <a:prstClr val="black"/>
            </a:innerShdw>
          </a:effectLst>
        </p:spPr>
      </p:pic>
    </p:spTree>
    <p:extLst>
      <p:ext uri="{BB962C8B-B14F-4D97-AF65-F5344CB8AC3E}">
        <p14:creationId xmlns:p14="http://schemas.microsoft.com/office/powerpoint/2010/main" xmlns="" val="2858326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4106" y="1351473"/>
            <a:ext cx="6392173" cy="3970318"/>
          </a:xfrm>
          <a:prstGeom prst="rect">
            <a:avLst/>
          </a:prstGeom>
          <a:noFill/>
        </p:spPr>
        <p:txBody>
          <a:bodyPr wrap="square" rtlCol="0" anchor="t">
            <a:spAutoFit/>
          </a:bodyPr>
          <a:lstStyle/>
          <a:p>
            <a:pPr marL="285750" indent="-285750">
              <a:buFont typeface="Arial" panose="020B0604020202020204" pitchFamily="34" charset="0"/>
              <a:buChar char="•"/>
            </a:pPr>
            <a:r>
              <a:rPr lang="tr-TR" dirty="0"/>
              <a:t>What would a Quantum Computer do in that situation?</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 answer is very simple; </a:t>
            </a:r>
          </a:p>
          <a:p>
            <a:endParaRPr lang="tr-TR" dirty="0"/>
          </a:p>
          <a:p>
            <a:pPr marL="285750" indent="-285750">
              <a:buFont typeface="Arial" panose="020B0604020202020204" pitchFamily="34" charset="0"/>
              <a:buChar char="•"/>
            </a:pPr>
            <a:r>
              <a:rPr lang="tr-TR" dirty="0"/>
              <a:t>It would </a:t>
            </a:r>
            <a:r>
              <a:rPr lang="tr-TR" b="1" dirty="0"/>
              <a:t>assign a hotel employee.</a:t>
            </a:r>
          </a:p>
          <a:p>
            <a:endParaRPr lang="tr-TR" b="1" dirty="0"/>
          </a:p>
          <a:p>
            <a:pPr marL="285750" indent="-285750">
              <a:buFont typeface="Arial" panose="020B0604020202020204" pitchFamily="34" charset="0"/>
              <a:buChar char="•"/>
            </a:pPr>
            <a:r>
              <a:rPr lang="tr-TR" dirty="0"/>
              <a:t>The employee would </a:t>
            </a:r>
            <a:r>
              <a:rPr lang="tr-TR" u="sng" dirty="0"/>
              <a:t>teleport into the «both» 500 rooms at the same time.</a:t>
            </a:r>
          </a:p>
          <a:p>
            <a:endParaRPr lang="tr-TR" u="sng" dirty="0"/>
          </a:p>
          <a:p>
            <a:pPr marL="285750" indent="-285750">
              <a:buFont typeface="Arial" panose="020B0604020202020204" pitchFamily="34" charset="0"/>
              <a:buChar char="•"/>
            </a:pPr>
            <a:r>
              <a:rPr lang="tr-TR" dirty="0"/>
              <a:t>The wallet is </a:t>
            </a:r>
            <a:r>
              <a:rPr lang="tr-TR" b="1" dirty="0"/>
              <a:t>instantly </a:t>
            </a:r>
            <a:r>
              <a:rPr lang="tr-TR" dirty="0"/>
              <a:t>found.</a:t>
            </a:r>
          </a:p>
          <a:p>
            <a:endParaRPr lang="tr-TR" dirty="0"/>
          </a:p>
          <a:p>
            <a:pPr marL="285750" indent="-285750">
              <a:buFont typeface="Arial" panose="020B0604020202020204" pitchFamily="34" charset="0"/>
              <a:buChar char="•"/>
            </a:pPr>
            <a:r>
              <a:rPr lang="tr-TR" b="1" dirty="0"/>
              <a:t>Case solved,</a:t>
            </a:r>
            <a:r>
              <a:rPr lang="tr-TR" dirty="0"/>
              <a:t> thanks to the</a:t>
            </a:r>
            <a:r>
              <a:rPr lang="tr-TR" u="sng" dirty="0"/>
              <a:t> superposition and entanglement properties of the electrons.</a:t>
            </a:r>
            <a:endParaRPr lang="en-US" u="sng"/>
          </a:p>
        </p:txBody>
      </p:sp>
      <p:pic>
        <p:nvPicPr>
          <p:cNvPr id="3" name="Picture 2"/>
          <p:cNvPicPr>
            <a:picLocks noChangeAspect="1"/>
          </p:cNvPicPr>
          <p:nvPr/>
        </p:nvPicPr>
        <p:blipFill>
          <a:blip r:embed="rId2"/>
          <a:stretch>
            <a:fillRect/>
          </a:stretch>
        </p:blipFill>
        <p:spPr>
          <a:xfrm>
            <a:off x="7279915" y="2052263"/>
            <a:ext cx="4013502" cy="2380891"/>
          </a:xfrm>
          <a:prstGeom prst="rect">
            <a:avLst/>
          </a:prstGeom>
          <a:effectLst>
            <a:innerShdw blurRad="114300" dist="63500">
              <a:prstClr val="black"/>
            </a:innerShdw>
          </a:effectLst>
        </p:spPr>
      </p:pic>
    </p:spTree>
    <p:extLst>
      <p:ext uri="{BB962C8B-B14F-4D97-AF65-F5344CB8AC3E}">
        <p14:creationId xmlns:p14="http://schemas.microsoft.com/office/powerpoint/2010/main" xmlns="" val="2672171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1"/>
            <a:ext cx="8001000" cy="970472"/>
          </a:xfrm>
        </p:spPr>
        <p:txBody>
          <a:bodyPr/>
          <a:lstStyle/>
          <a:p>
            <a:r>
              <a:rPr lang="tr-TR" dirty="0" err="1"/>
              <a:t>I</a:t>
            </a:r>
            <a:r>
              <a:rPr lang="tr-TR" dirty="0" err="1" smtClean="0"/>
              <a:t>ndex</a:t>
            </a:r>
            <a:endParaRPr lang="en-US" dirty="0"/>
          </a:p>
        </p:txBody>
      </p:sp>
      <p:sp>
        <p:nvSpPr>
          <p:cNvPr id="3" name="Subtitle 2"/>
          <p:cNvSpPr>
            <a:spLocks noGrp="1"/>
          </p:cNvSpPr>
          <p:nvPr>
            <p:ph type="subTitle" idx="1"/>
          </p:nvPr>
        </p:nvSpPr>
        <p:spPr>
          <a:xfrm>
            <a:off x="684212" y="1877043"/>
            <a:ext cx="6406701" cy="3247047"/>
          </a:xfrm>
        </p:spPr>
        <p:txBody>
          <a:bodyPr>
            <a:noAutofit/>
          </a:bodyPr>
          <a:lstStyle/>
          <a:p>
            <a:pPr marL="342900" indent="-342900">
              <a:buFont typeface="Arial" panose="020B0604020202020204" pitchFamily="34" charset="0"/>
              <a:buChar char="•"/>
            </a:pPr>
            <a:r>
              <a:rPr lang="tr-TR" sz="1600" dirty="0"/>
              <a:t>What is Quantum Computing? – pg. 5-9</a:t>
            </a:r>
          </a:p>
          <a:p>
            <a:pPr marL="342900" indent="-342900">
              <a:buFont typeface="Arial" panose="020B0604020202020204" pitchFamily="34" charset="0"/>
              <a:buChar char="•"/>
            </a:pPr>
            <a:r>
              <a:rPr lang="tr-TR" sz="1600" dirty="0"/>
              <a:t>What is the core differences between Quantum Quadri-binary Computing and Conventinal Binary Computing?       – pg. 10-13</a:t>
            </a:r>
          </a:p>
          <a:p>
            <a:pPr marL="342900" indent="-342900">
              <a:buFont typeface="Arial" panose="020B0604020202020204" pitchFamily="34" charset="0"/>
              <a:buChar char="•"/>
            </a:pPr>
            <a:r>
              <a:rPr lang="tr-TR" sz="1600" dirty="0"/>
              <a:t>How Is Quantum Computing More Powerful? – pg. 14-19</a:t>
            </a:r>
          </a:p>
          <a:p>
            <a:pPr marL="342900" indent="-342900">
              <a:buFont typeface="Arial" panose="020B0604020202020204" pitchFamily="34" charset="0"/>
              <a:buChar char="•"/>
            </a:pPr>
            <a:r>
              <a:rPr lang="tr-TR" sz="1600" dirty="0"/>
              <a:t>The Future of Quantum Computing – pg. 20-24</a:t>
            </a:r>
          </a:p>
          <a:p>
            <a:pPr marL="342900" indent="-342900">
              <a:buFont typeface="Arial" panose="020B0604020202020204" pitchFamily="34" charset="0"/>
              <a:buChar char="•"/>
            </a:pPr>
            <a:r>
              <a:rPr lang="tr-TR" sz="1600" dirty="0"/>
              <a:t>What is a Quantum Annealer? – pg.25</a:t>
            </a:r>
          </a:p>
          <a:p>
            <a:pPr marL="342900" indent="-342900">
              <a:buFont typeface="Arial" panose="020B0604020202020204" pitchFamily="34" charset="0"/>
              <a:buChar char="•"/>
            </a:pPr>
            <a:r>
              <a:rPr lang="tr-TR" sz="1600" dirty="0"/>
              <a:t>How to Cook Powerful Commercial Application Recipes by Combining AWS Services and Quantum Cloud Applications? – pg. 26-27</a:t>
            </a:r>
          </a:p>
        </p:txBody>
      </p:sp>
      <p:pic>
        <p:nvPicPr>
          <p:cNvPr id="4" name="Picture 3"/>
          <p:cNvPicPr>
            <a:picLocks noChangeAspect="1"/>
          </p:cNvPicPr>
          <p:nvPr/>
        </p:nvPicPr>
        <p:blipFill>
          <a:blip r:embed="rId2" cstate="print"/>
          <a:stretch>
            <a:fillRect/>
          </a:stretch>
        </p:blipFill>
        <p:spPr>
          <a:xfrm>
            <a:off x="7652332" y="2346384"/>
            <a:ext cx="3787626" cy="2173857"/>
          </a:xfrm>
          <a:prstGeom prst="rect">
            <a:avLst/>
          </a:prstGeom>
          <a:effectLst>
            <a:innerShdw blurRad="114300" dist="63500">
              <a:prstClr val="black"/>
            </a:innerShdw>
            <a:softEdge rad="0"/>
          </a:effectLst>
        </p:spPr>
      </p:pic>
    </p:spTree>
    <p:extLst>
      <p:ext uri="{BB962C8B-B14F-4D97-AF65-F5344CB8AC3E}">
        <p14:creationId xmlns:p14="http://schemas.microsoft.com/office/powerpoint/2010/main" xmlns="" val="4207134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755476"/>
          </a:xfrm>
        </p:spPr>
        <p:txBody>
          <a:bodyPr/>
          <a:lstStyle/>
          <a:p>
            <a:r>
              <a:rPr lang="tr-TR" dirty="0"/>
              <a:t>The future of </a:t>
            </a:r>
            <a:r>
              <a:rPr lang="tr-TR" dirty="0" err="1"/>
              <a:t>quantum</a:t>
            </a:r>
            <a:r>
              <a:rPr lang="tr-TR" dirty="0"/>
              <a:t> </a:t>
            </a:r>
            <a:r>
              <a:rPr lang="tr-TR" dirty="0" err="1" smtClean="0"/>
              <a:t>computIng</a:t>
            </a:r>
            <a:endParaRPr lang="en-US" dirty="0"/>
          </a:p>
        </p:txBody>
      </p:sp>
      <p:sp>
        <p:nvSpPr>
          <p:cNvPr id="3" name="Subtitle 2"/>
          <p:cNvSpPr>
            <a:spLocks noGrp="1"/>
          </p:cNvSpPr>
          <p:nvPr>
            <p:ph type="subTitle" idx="1"/>
          </p:nvPr>
        </p:nvSpPr>
        <p:spPr>
          <a:xfrm>
            <a:off x="459925" y="3275126"/>
            <a:ext cx="6400800" cy="1947333"/>
          </a:xfrm>
        </p:spPr>
        <p:txBody>
          <a:bodyPr>
            <a:noAutofit/>
          </a:bodyPr>
          <a:lstStyle/>
          <a:p>
            <a:pPr marL="342900" indent="-342900">
              <a:buFont typeface="Arial" panose="020B0604020202020204" pitchFamily="34" charset="0"/>
              <a:buChar char="•"/>
            </a:pPr>
            <a:r>
              <a:rPr lang="tr-TR" sz="1800" dirty="0"/>
              <a:t>As transistors’ efficiency will inevitably reduce in the future, Quantum Computers will become</a:t>
            </a:r>
            <a:r>
              <a:rPr lang="tr-TR" sz="1800" u="sng" dirty="0"/>
              <a:t> more and more necessary in the near future.</a:t>
            </a:r>
          </a:p>
          <a:p>
            <a:pPr marL="342900" indent="-342900">
              <a:buFont typeface="Arial" panose="020B0604020202020204" pitchFamily="34" charset="0"/>
              <a:buChar char="•"/>
            </a:pPr>
            <a:r>
              <a:rPr lang="tr-TR" sz="1800" dirty="0"/>
              <a:t>Just as traditional computers have</a:t>
            </a:r>
            <a:r>
              <a:rPr lang="tr-TR" sz="1800" b="1" dirty="0"/>
              <a:t> Moore’s Law</a:t>
            </a:r>
            <a:r>
              <a:rPr lang="tr-TR" sz="1800" dirty="0"/>
              <a:t>, Quantum Computers has it’s own law:</a:t>
            </a:r>
            <a:r>
              <a:rPr lang="tr-TR" sz="1800" b="1" dirty="0"/>
              <a:t> Rose’s Law.</a:t>
            </a:r>
          </a:p>
          <a:p>
            <a:pPr marL="342900" indent="-342900">
              <a:buFont typeface="Arial" panose="020B0604020202020204" pitchFamily="34" charset="0"/>
              <a:buChar char="•"/>
            </a:pPr>
            <a:r>
              <a:rPr lang="en-US" sz="1800" dirty="0"/>
              <a:t>Rose went on to suggest that the number of qubits in a scalable </a:t>
            </a:r>
            <a:r>
              <a:rPr lang="en-US" sz="1800" b="1" dirty="0"/>
              <a:t>quantum computing</a:t>
            </a:r>
            <a:r>
              <a:rPr lang="en-US" sz="1800" dirty="0"/>
              <a:t> architecture should double every year.</a:t>
            </a:r>
          </a:p>
        </p:txBody>
      </p:sp>
      <p:pic>
        <p:nvPicPr>
          <p:cNvPr id="4" name="Picture 3"/>
          <p:cNvPicPr>
            <a:picLocks noChangeAspect="1"/>
          </p:cNvPicPr>
          <p:nvPr/>
        </p:nvPicPr>
        <p:blipFill>
          <a:blip r:embed="rId2"/>
          <a:stretch>
            <a:fillRect/>
          </a:stretch>
        </p:blipFill>
        <p:spPr>
          <a:xfrm>
            <a:off x="7384801" y="3189465"/>
            <a:ext cx="4534060" cy="2670747"/>
          </a:xfrm>
          <a:prstGeom prst="rect">
            <a:avLst/>
          </a:prstGeom>
          <a:effectLst>
            <a:innerShdw blurRad="114300" dist="63500">
              <a:prstClr val="black"/>
            </a:innerShdw>
          </a:effectLst>
        </p:spPr>
      </p:pic>
    </p:spTree>
    <p:extLst>
      <p:ext uri="{BB962C8B-B14F-4D97-AF65-F5344CB8AC3E}">
        <p14:creationId xmlns:p14="http://schemas.microsoft.com/office/powerpoint/2010/main" xmlns="" val="620690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2475" y="879894"/>
            <a:ext cx="7401465" cy="923330"/>
          </a:xfrm>
          <a:prstGeom prst="rect">
            <a:avLst/>
          </a:prstGeom>
          <a:noFill/>
        </p:spPr>
        <p:txBody>
          <a:bodyPr wrap="square" rtlCol="0" anchor="t">
            <a:spAutoFit/>
          </a:bodyPr>
          <a:lstStyle/>
          <a:p>
            <a:pPr marL="285750" indent="-285750">
              <a:buFont typeface="Arial" panose="020B0604020202020204" pitchFamily="34" charset="0"/>
              <a:buChar char="•"/>
            </a:pPr>
            <a:r>
              <a:rPr lang="tr-TR" dirty="0" err="1"/>
              <a:t>There</a:t>
            </a:r>
            <a:r>
              <a:rPr lang="tr-TR" dirty="0"/>
              <a:t> </a:t>
            </a:r>
            <a:r>
              <a:rPr lang="tr-TR" dirty="0" err="1"/>
              <a:t>are</a:t>
            </a:r>
            <a:r>
              <a:rPr lang="tr-TR" dirty="0"/>
              <a:t> </a:t>
            </a:r>
            <a:r>
              <a:rPr lang="tr-TR" dirty="0" err="1"/>
              <a:t>many</a:t>
            </a:r>
            <a:r>
              <a:rPr lang="tr-TR" dirty="0"/>
              <a:t> </a:t>
            </a:r>
            <a:r>
              <a:rPr lang="tr-TR" dirty="0" err="1"/>
              <a:t>areas</a:t>
            </a:r>
            <a:r>
              <a:rPr lang="tr-TR" dirty="0"/>
              <a:t> </a:t>
            </a:r>
            <a:r>
              <a:rPr lang="tr-TR" dirty="0" err="1"/>
              <a:t>that</a:t>
            </a:r>
            <a:r>
              <a:rPr lang="tr-TR" dirty="0"/>
              <a:t> </a:t>
            </a:r>
            <a:r>
              <a:rPr lang="tr-TR" dirty="0" err="1"/>
              <a:t>the</a:t>
            </a:r>
            <a:r>
              <a:rPr lang="tr-TR" dirty="0"/>
              <a:t> Quantum </a:t>
            </a:r>
            <a:r>
              <a:rPr lang="tr-TR" dirty="0" err="1"/>
              <a:t>Computers</a:t>
            </a:r>
            <a:r>
              <a:rPr lang="tr-TR" dirty="0"/>
              <a:t> </a:t>
            </a:r>
            <a:r>
              <a:rPr lang="tr-TR" dirty="0" err="1"/>
              <a:t>will</a:t>
            </a:r>
            <a:r>
              <a:rPr lang="tr-TR" dirty="0"/>
              <a:t> be </a:t>
            </a:r>
            <a:r>
              <a:rPr lang="tr-TR" dirty="0" err="1"/>
              <a:t>highly</a:t>
            </a:r>
            <a:r>
              <a:rPr lang="tr-TR" dirty="0"/>
              <a:t> </a:t>
            </a:r>
            <a:r>
              <a:rPr lang="tr-TR" dirty="0" err="1"/>
              <a:t>efficient</a:t>
            </a:r>
            <a:r>
              <a:rPr lang="tr-TR" dirty="0"/>
              <a:t>. </a:t>
            </a:r>
          </a:p>
          <a:p>
            <a:pPr marL="285750" indent="-285750">
              <a:buFont typeface="Arial" panose="020B0604020202020204" pitchFamily="34" charset="0"/>
              <a:buChar char="•"/>
            </a:pPr>
            <a:endParaRPr lang="en-US" dirty="0"/>
          </a:p>
        </p:txBody>
      </p:sp>
      <p:pic>
        <p:nvPicPr>
          <p:cNvPr id="3" name="Picture 2"/>
          <p:cNvPicPr>
            <a:picLocks noChangeAspect="1"/>
          </p:cNvPicPr>
          <p:nvPr/>
        </p:nvPicPr>
        <p:blipFill>
          <a:blip r:embed="rId2"/>
          <a:stretch>
            <a:fillRect/>
          </a:stretch>
        </p:blipFill>
        <p:spPr>
          <a:xfrm>
            <a:off x="612475" y="1803224"/>
            <a:ext cx="5162191" cy="4457700"/>
          </a:xfrm>
          <a:prstGeom prst="rect">
            <a:avLst/>
          </a:prstGeom>
          <a:effectLst>
            <a:innerShdw blurRad="114300" dist="63500">
              <a:prstClr val="black"/>
            </a:innerShdw>
          </a:effectLst>
        </p:spPr>
      </p:pic>
      <p:pic>
        <p:nvPicPr>
          <p:cNvPr id="4" name="Picture 3"/>
          <p:cNvPicPr>
            <a:picLocks noChangeAspect="1"/>
          </p:cNvPicPr>
          <p:nvPr/>
        </p:nvPicPr>
        <p:blipFill>
          <a:blip r:embed="rId3"/>
          <a:stretch>
            <a:fillRect/>
          </a:stretch>
        </p:blipFill>
        <p:spPr>
          <a:xfrm>
            <a:off x="6029864" y="2095595"/>
            <a:ext cx="5532796" cy="3872957"/>
          </a:xfrm>
          <a:prstGeom prst="rect">
            <a:avLst/>
          </a:prstGeom>
          <a:effectLst>
            <a:innerShdw blurRad="114300" dist="63500">
              <a:prstClr val="black"/>
            </a:innerShdw>
          </a:effectLst>
        </p:spPr>
      </p:pic>
    </p:spTree>
    <p:extLst>
      <p:ext uri="{BB962C8B-B14F-4D97-AF65-F5344CB8AC3E}">
        <p14:creationId xmlns:p14="http://schemas.microsoft.com/office/powerpoint/2010/main" xmlns="" val="3761149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706" y="276045"/>
            <a:ext cx="11171208" cy="1107996"/>
          </a:xfrm>
          <a:prstGeom prst="rect">
            <a:avLst/>
          </a:prstGeom>
          <a:noFill/>
        </p:spPr>
        <p:txBody>
          <a:bodyPr wrap="square" rtlCol="0" anchor="t">
            <a:spAutoFit/>
          </a:bodyPr>
          <a:lstStyle/>
          <a:p>
            <a:pPr marL="285750" indent="-285750">
              <a:buFont typeface="Arial" panose="020B0604020202020204" pitchFamily="34" charset="0"/>
              <a:buChar char="•"/>
            </a:pPr>
            <a:r>
              <a:rPr lang="tr-TR" sz="1600" dirty="0" err="1"/>
              <a:t>Even</a:t>
            </a:r>
            <a:r>
              <a:rPr lang="tr-TR" sz="1600" dirty="0"/>
              <a:t> </a:t>
            </a:r>
            <a:r>
              <a:rPr lang="tr-TR" sz="1600" dirty="0" err="1"/>
              <a:t>now</a:t>
            </a:r>
            <a:r>
              <a:rPr lang="tr-TR" sz="1600" dirty="0"/>
              <a:t>, Quantum </a:t>
            </a:r>
            <a:r>
              <a:rPr lang="tr-TR" sz="1600" dirty="0" err="1"/>
              <a:t>Computers</a:t>
            </a:r>
            <a:r>
              <a:rPr lang="tr-TR" sz="1600" dirty="0"/>
              <a:t> </a:t>
            </a:r>
            <a:r>
              <a:rPr lang="tr-TR" sz="1600" dirty="0" err="1"/>
              <a:t>are</a:t>
            </a:r>
            <a:r>
              <a:rPr lang="tr-TR" sz="1600" dirty="0"/>
              <a:t> </a:t>
            </a:r>
            <a:r>
              <a:rPr lang="tr-TR" sz="1600" dirty="0" err="1"/>
              <a:t>highly</a:t>
            </a:r>
            <a:r>
              <a:rPr lang="tr-TR" sz="1600" dirty="0"/>
              <a:t> </a:t>
            </a:r>
            <a:r>
              <a:rPr lang="tr-TR" sz="1600" dirty="0" err="1"/>
              <a:t>powerful</a:t>
            </a:r>
            <a:r>
              <a:rPr lang="tr-TR" sz="1600" dirty="0"/>
              <a:t>. </a:t>
            </a:r>
          </a:p>
          <a:p>
            <a:pPr marL="285750" indent="-285750">
              <a:buFont typeface="Arial" panose="020B0604020202020204" pitchFamily="34" charset="0"/>
              <a:buChar char="•"/>
            </a:pPr>
            <a:r>
              <a:rPr lang="tr-TR" sz="1600" dirty="0"/>
              <a:t>As an example of their power, think of all the computations have ever been made by </a:t>
            </a:r>
            <a:r>
              <a:rPr lang="tr-TR" sz="1600" u="sng" dirty="0"/>
              <a:t>all of the </a:t>
            </a:r>
            <a:r>
              <a:rPr lang="tr-TR" sz="1600" u="sng" dirty="0" err="1"/>
              <a:t>computers</a:t>
            </a:r>
            <a:r>
              <a:rPr lang="tr-TR" sz="1600" u="sng" dirty="0"/>
              <a:t> </a:t>
            </a:r>
            <a:r>
              <a:rPr lang="tr-TR" sz="1600" u="sng" dirty="0" err="1"/>
              <a:t>all</a:t>
            </a:r>
            <a:r>
              <a:rPr lang="tr-TR" sz="1600" u="sng" dirty="0"/>
              <a:t> </a:t>
            </a:r>
            <a:r>
              <a:rPr lang="tr-TR" sz="1600" u="sng" dirty="0" err="1"/>
              <a:t>around</a:t>
            </a:r>
            <a:r>
              <a:rPr lang="tr-TR" sz="1600" u="sng" dirty="0"/>
              <a:t> </a:t>
            </a:r>
            <a:r>
              <a:rPr lang="tr-TR" sz="1600" u="sng" dirty="0" err="1"/>
              <a:t>the</a:t>
            </a:r>
            <a:r>
              <a:rPr lang="tr-TR" sz="1600" u="sng" dirty="0"/>
              <a:t> </a:t>
            </a:r>
            <a:r>
              <a:rPr lang="tr-TR" sz="1600" u="sng" dirty="0" err="1"/>
              <a:t>world</a:t>
            </a:r>
            <a:r>
              <a:rPr lang="tr-TR" sz="1600" u="sng" dirty="0"/>
              <a:t> since 1950</a:t>
            </a:r>
            <a:r>
              <a:rPr lang="tr-TR" sz="1600" dirty="0"/>
              <a:t>; a </a:t>
            </a:r>
            <a:r>
              <a:rPr lang="tr-TR" sz="1600" dirty="0" err="1"/>
              <a:t>quantum</a:t>
            </a:r>
            <a:r>
              <a:rPr lang="tr-TR" sz="1600" dirty="0"/>
              <a:t> </a:t>
            </a:r>
            <a:r>
              <a:rPr lang="tr-TR" sz="1600" dirty="0" err="1"/>
              <a:t>computer</a:t>
            </a:r>
            <a:r>
              <a:rPr lang="tr-TR" sz="1600" dirty="0"/>
              <a:t> </a:t>
            </a:r>
            <a:r>
              <a:rPr lang="tr-TR" sz="1600" dirty="0" err="1"/>
              <a:t>calculated</a:t>
            </a:r>
            <a:r>
              <a:rPr lang="tr-TR" sz="1600" dirty="0"/>
              <a:t> </a:t>
            </a:r>
            <a:r>
              <a:rPr lang="tr-TR" sz="1600" dirty="0" err="1"/>
              <a:t>them</a:t>
            </a:r>
            <a:r>
              <a:rPr lang="tr-TR" sz="1600" dirty="0"/>
              <a:t> </a:t>
            </a:r>
            <a:r>
              <a:rPr lang="tr-TR" sz="1600" dirty="0" err="1"/>
              <a:t>all</a:t>
            </a:r>
            <a:r>
              <a:rPr lang="tr-TR" sz="1600" dirty="0"/>
              <a:t> in </a:t>
            </a:r>
            <a:r>
              <a:rPr lang="tr-TR" sz="1600" dirty="0" err="1"/>
              <a:t>just</a:t>
            </a:r>
            <a:r>
              <a:rPr lang="tr-TR" sz="1600" b="1" dirty="0"/>
              <a:t> 3 </a:t>
            </a:r>
            <a:r>
              <a:rPr lang="tr-TR" sz="1600" b="1" dirty="0" err="1"/>
              <a:t>hours</a:t>
            </a:r>
            <a:r>
              <a:rPr lang="tr-TR" sz="1600" b="1" dirty="0"/>
              <a:t>.</a:t>
            </a:r>
          </a:p>
          <a:p>
            <a:pPr marL="285750" indent="-285750">
              <a:buFont typeface="Arial" panose="020B0604020202020204" pitchFamily="34" charset="0"/>
              <a:buChar char="•"/>
            </a:pPr>
            <a:r>
              <a:rPr lang="tr-TR" sz="1600" dirty="0" err="1"/>
              <a:t>Future</a:t>
            </a:r>
            <a:r>
              <a:rPr lang="tr-TR" sz="1600" dirty="0"/>
              <a:t> is </a:t>
            </a:r>
            <a:r>
              <a:rPr lang="tr-TR" sz="1600" b="1" dirty="0" err="1"/>
              <a:t>even</a:t>
            </a:r>
            <a:r>
              <a:rPr lang="tr-TR" sz="1600" b="1" dirty="0"/>
              <a:t> </a:t>
            </a:r>
            <a:r>
              <a:rPr lang="tr-TR" sz="1600" b="1" dirty="0" err="1"/>
              <a:t>brighter</a:t>
            </a:r>
            <a:r>
              <a:rPr lang="tr-TR" sz="1600" b="1" dirty="0"/>
              <a:t>.</a:t>
            </a:r>
            <a:endParaRPr lang="en-US" sz="1600" b="1" dirty="0"/>
          </a:p>
        </p:txBody>
      </p:sp>
      <p:pic>
        <p:nvPicPr>
          <p:cNvPr id="3" name="Picture 2"/>
          <p:cNvPicPr>
            <a:picLocks noChangeAspect="1"/>
          </p:cNvPicPr>
          <p:nvPr/>
        </p:nvPicPr>
        <p:blipFill>
          <a:blip r:embed="rId2"/>
          <a:stretch>
            <a:fillRect/>
          </a:stretch>
        </p:blipFill>
        <p:spPr>
          <a:xfrm>
            <a:off x="327802" y="1536008"/>
            <a:ext cx="11533519" cy="5140838"/>
          </a:xfrm>
          <a:prstGeom prst="rect">
            <a:avLst/>
          </a:prstGeom>
          <a:effectLst>
            <a:innerShdw blurRad="114300" dist="127000">
              <a:prstClr val="black"/>
            </a:innerShdw>
          </a:effectLst>
        </p:spPr>
      </p:pic>
    </p:spTree>
    <p:extLst>
      <p:ext uri="{BB962C8B-B14F-4D97-AF65-F5344CB8AC3E}">
        <p14:creationId xmlns:p14="http://schemas.microsoft.com/office/powerpoint/2010/main" xmlns="" val="4036273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3088" y="465826"/>
            <a:ext cx="8266301" cy="5921300"/>
          </a:xfrm>
          <a:prstGeom prst="rect">
            <a:avLst/>
          </a:prstGeom>
          <a:effectLst>
            <a:innerShdw blurRad="114300" dist="63500">
              <a:prstClr val="black"/>
            </a:innerShdw>
          </a:effectLst>
        </p:spPr>
      </p:pic>
    </p:spTree>
    <p:extLst>
      <p:ext uri="{BB962C8B-B14F-4D97-AF65-F5344CB8AC3E}">
        <p14:creationId xmlns:p14="http://schemas.microsoft.com/office/powerpoint/2010/main" xmlns="" val="1815056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0663" y="577969"/>
            <a:ext cx="10058401" cy="5657850"/>
          </a:xfrm>
          <a:prstGeom prst="rect">
            <a:avLst/>
          </a:prstGeom>
          <a:effectLst>
            <a:innerShdw blurRad="114300" dist="63500">
              <a:prstClr val="black"/>
            </a:innerShdw>
          </a:effectLst>
        </p:spPr>
      </p:pic>
    </p:spTree>
    <p:extLst>
      <p:ext uri="{BB962C8B-B14F-4D97-AF65-F5344CB8AC3E}">
        <p14:creationId xmlns:p14="http://schemas.microsoft.com/office/powerpoint/2010/main" xmlns="" val="573304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746850"/>
          </a:xfrm>
        </p:spPr>
        <p:txBody>
          <a:bodyPr/>
          <a:lstStyle/>
          <a:p>
            <a:r>
              <a:rPr lang="tr-TR" dirty="0" err="1"/>
              <a:t>What</a:t>
            </a:r>
            <a:r>
              <a:rPr lang="tr-TR" dirty="0"/>
              <a:t> </a:t>
            </a:r>
            <a:r>
              <a:rPr lang="tr-TR" dirty="0" smtClean="0"/>
              <a:t>Is </a:t>
            </a:r>
            <a:r>
              <a:rPr lang="tr-TR" dirty="0"/>
              <a:t>a quantum annealer?</a:t>
            </a:r>
            <a:endParaRPr lang="en-US" dirty="0"/>
          </a:p>
        </p:txBody>
      </p:sp>
      <p:sp>
        <p:nvSpPr>
          <p:cNvPr id="3" name="Subtitle 2"/>
          <p:cNvSpPr>
            <a:spLocks noGrp="1"/>
          </p:cNvSpPr>
          <p:nvPr>
            <p:ph type="subTitle" idx="1"/>
          </p:nvPr>
        </p:nvSpPr>
        <p:spPr>
          <a:xfrm>
            <a:off x="563442" y="3309028"/>
            <a:ext cx="6400800" cy="1947333"/>
          </a:xfrm>
        </p:spPr>
        <p:txBody>
          <a:bodyPr/>
          <a:lstStyle/>
          <a:p>
            <a:pPr marL="342900" indent="-342900">
              <a:buFont typeface="Arial" panose="020B0604020202020204" pitchFamily="34" charset="0"/>
              <a:buChar char="•"/>
            </a:pPr>
            <a:r>
              <a:rPr lang="en-US" dirty="0"/>
              <a:t>Quantum annealing (QA) is a metaheuristic for finding the global minimum of a given objective function over a given set of candidate solutions (candidate states), by a process </a:t>
            </a:r>
            <a:r>
              <a:rPr lang="en-US" b="1" dirty="0"/>
              <a:t>using quantum fluctuations</a:t>
            </a:r>
            <a:r>
              <a:rPr lang="en-US" dirty="0"/>
              <a:t>.</a:t>
            </a:r>
          </a:p>
        </p:txBody>
      </p:sp>
      <p:pic>
        <p:nvPicPr>
          <p:cNvPr id="4" name="Picture 3"/>
          <p:cNvPicPr>
            <a:picLocks noChangeAspect="1"/>
          </p:cNvPicPr>
          <p:nvPr/>
        </p:nvPicPr>
        <p:blipFill>
          <a:blip r:embed="rId2" cstate="print"/>
          <a:stretch>
            <a:fillRect/>
          </a:stretch>
        </p:blipFill>
        <p:spPr>
          <a:xfrm>
            <a:off x="7258377" y="2346386"/>
            <a:ext cx="4171623" cy="2970370"/>
          </a:xfrm>
          <a:prstGeom prst="rect">
            <a:avLst/>
          </a:prstGeom>
          <a:effectLst>
            <a:innerShdw blurRad="114300" dist="63500">
              <a:prstClr val="black"/>
            </a:innerShdw>
          </a:effectLst>
        </p:spPr>
      </p:pic>
    </p:spTree>
    <p:extLst>
      <p:ext uri="{BB962C8B-B14F-4D97-AF65-F5344CB8AC3E}">
        <p14:creationId xmlns:p14="http://schemas.microsoft.com/office/powerpoint/2010/main" xmlns="" val="3876922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2117786"/>
          </a:xfrm>
        </p:spPr>
        <p:txBody>
          <a:bodyPr>
            <a:noAutofit/>
          </a:bodyPr>
          <a:lstStyle/>
          <a:p>
            <a:r>
              <a:rPr lang="en-US" sz="3200" dirty="0"/>
              <a:t>How to Cook Powerful Commercial Application Recipes by Combining AWS Services and Quantum Cloud Applications?</a:t>
            </a:r>
          </a:p>
        </p:txBody>
      </p:sp>
      <p:sp>
        <p:nvSpPr>
          <p:cNvPr id="3" name="Subtitle 2"/>
          <p:cNvSpPr>
            <a:spLocks noGrp="1"/>
          </p:cNvSpPr>
          <p:nvPr>
            <p:ph type="subTitle" idx="1"/>
          </p:nvPr>
        </p:nvSpPr>
        <p:spPr>
          <a:xfrm>
            <a:off x="684212" y="2941609"/>
            <a:ext cx="6400800" cy="2849592"/>
          </a:xfrm>
        </p:spPr>
        <p:txBody>
          <a:bodyPr>
            <a:normAutofit fontScale="92500" lnSpcReduction="20000"/>
          </a:bodyPr>
          <a:lstStyle/>
          <a:p>
            <a:pPr marL="342900" indent="-342900">
              <a:buFont typeface="Arial" panose="020B0604020202020204" pitchFamily="34" charset="0"/>
              <a:buChar char="•"/>
            </a:pPr>
            <a:r>
              <a:rPr lang="tr-TR" dirty="0"/>
              <a:t>D-Wave is the</a:t>
            </a:r>
            <a:r>
              <a:rPr lang="tr-TR" u="sng" dirty="0"/>
              <a:t> first company </a:t>
            </a:r>
            <a:r>
              <a:rPr lang="tr-TR" dirty="0"/>
              <a:t>that offers a commercially available Quantum Computer for sale. </a:t>
            </a:r>
          </a:p>
          <a:p>
            <a:pPr marL="342900" indent="-342900">
              <a:buFont typeface="Arial" panose="020B0604020202020204" pitchFamily="34" charset="0"/>
              <a:buChar char="•"/>
            </a:pPr>
            <a:r>
              <a:rPr lang="tr-TR" dirty="0"/>
              <a:t>D-Wave also shares cloud services called LEAP and Ocean SDK, that lets us directly use the Quantum Annealer for developing </a:t>
            </a:r>
            <a:r>
              <a:rPr lang="tr-TR" b="1" dirty="0"/>
              <a:t>Quantum Applications. </a:t>
            </a:r>
          </a:p>
          <a:p>
            <a:pPr marL="342900" indent="-342900">
              <a:buFont typeface="Arial" panose="020B0604020202020204" pitchFamily="34" charset="0"/>
              <a:buChar char="•"/>
            </a:pPr>
            <a:r>
              <a:rPr lang="tr-TR" dirty="0"/>
              <a:t>For the developers, up to 1 minute of QPU usage is free</a:t>
            </a:r>
            <a:r>
              <a:rPr lang="tr-TR" u="sng" dirty="0"/>
              <a:t>. As Quantum Annealers are very fast, 1 minute is a really big time.</a:t>
            </a:r>
            <a:endParaRPr lang="en-US" u="sng"/>
          </a:p>
        </p:txBody>
      </p:sp>
      <p:pic>
        <p:nvPicPr>
          <p:cNvPr id="4" name="Picture 3"/>
          <p:cNvPicPr>
            <a:picLocks noChangeAspect="1"/>
          </p:cNvPicPr>
          <p:nvPr/>
        </p:nvPicPr>
        <p:blipFill>
          <a:blip r:embed="rId2" cstate="print"/>
          <a:stretch>
            <a:fillRect/>
          </a:stretch>
        </p:blipFill>
        <p:spPr>
          <a:xfrm>
            <a:off x="7457537" y="3027873"/>
            <a:ext cx="4144993" cy="2763328"/>
          </a:xfrm>
          <a:prstGeom prst="rect">
            <a:avLst/>
          </a:prstGeom>
          <a:effectLst>
            <a:innerShdw blurRad="114300" dist="63500">
              <a:prstClr val="black"/>
            </a:innerShdw>
          </a:effectLst>
        </p:spPr>
      </p:pic>
    </p:spTree>
    <p:extLst>
      <p:ext uri="{BB962C8B-B14F-4D97-AF65-F5344CB8AC3E}">
        <p14:creationId xmlns:p14="http://schemas.microsoft.com/office/powerpoint/2010/main" xmlns="" val="11393572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8030" y="600973"/>
            <a:ext cx="7047781" cy="1754326"/>
          </a:xfrm>
          <a:prstGeom prst="rect">
            <a:avLst/>
          </a:prstGeom>
          <a:noFill/>
        </p:spPr>
        <p:txBody>
          <a:bodyPr wrap="square" rtlCol="0" anchor="t">
            <a:spAutoFit/>
          </a:bodyPr>
          <a:lstStyle/>
          <a:p>
            <a:pPr marL="285750" indent="-285750">
              <a:buFont typeface="Arial" panose="020B0604020202020204" pitchFamily="34" charset="0"/>
              <a:buChar char="•"/>
            </a:pPr>
            <a:r>
              <a:rPr lang="tr-TR" dirty="0"/>
              <a:t>AWS, on the other hand lets us develop our own cloud computing solutions by providing the necessary services such as </a:t>
            </a:r>
            <a:r>
              <a:rPr lang="tr-TR" b="1" dirty="0"/>
              <a:t>Database, Storage</a:t>
            </a:r>
            <a:r>
              <a:rPr lang="tr-TR" dirty="0"/>
              <a:t> etc.</a:t>
            </a:r>
          </a:p>
          <a:p>
            <a:endParaRPr lang="tr-TR" dirty="0"/>
          </a:p>
          <a:p>
            <a:pPr marL="285750" indent="-285750">
              <a:buFont typeface="Arial" panose="020B0604020202020204" pitchFamily="34" charset="0"/>
              <a:buChar char="•"/>
            </a:pPr>
            <a:r>
              <a:rPr lang="tr-TR" dirty="0"/>
              <a:t>Why not combine both the Quantum Computing and AWS to create </a:t>
            </a:r>
            <a:r>
              <a:rPr lang="tr-TR" u="sng" dirty="0"/>
              <a:t>revolutionary applications?</a:t>
            </a:r>
            <a:endParaRPr lang="en-US" u="sng"/>
          </a:p>
        </p:txBody>
      </p:sp>
      <p:pic>
        <p:nvPicPr>
          <p:cNvPr id="4" name="Picture 3"/>
          <p:cNvPicPr>
            <a:picLocks noChangeAspect="1"/>
          </p:cNvPicPr>
          <p:nvPr/>
        </p:nvPicPr>
        <p:blipFill>
          <a:blip r:embed="rId2"/>
          <a:stretch>
            <a:fillRect/>
          </a:stretch>
        </p:blipFill>
        <p:spPr>
          <a:xfrm>
            <a:off x="1268082" y="3080077"/>
            <a:ext cx="2544793" cy="2544793"/>
          </a:xfrm>
          <a:prstGeom prst="rect">
            <a:avLst/>
          </a:prstGeom>
          <a:effectLst>
            <a:innerShdw blurRad="114300" dist="63500">
              <a:prstClr val="black"/>
            </a:innerShdw>
          </a:effectLst>
        </p:spPr>
      </p:pic>
      <p:pic>
        <p:nvPicPr>
          <p:cNvPr id="6" name="Picture 5"/>
          <p:cNvPicPr>
            <a:picLocks noChangeAspect="1"/>
          </p:cNvPicPr>
          <p:nvPr/>
        </p:nvPicPr>
        <p:blipFill>
          <a:blip r:embed="rId3" cstate="print"/>
          <a:stretch>
            <a:fillRect/>
          </a:stretch>
        </p:blipFill>
        <p:spPr>
          <a:xfrm>
            <a:off x="3968151" y="3080077"/>
            <a:ext cx="4339087" cy="2440736"/>
          </a:xfrm>
          <a:prstGeom prst="rect">
            <a:avLst/>
          </a:prstGeom>
          <a:effectLst>
            <a:innerShdw blurRad="114300" dist="63500">
              <a:prstClr val="black"/>
            </a:innerShdw>
          </a:effectLst>
        </p:spPr>
      </p:pic>
      <p:pic>
        <p:nvPicPr>
          <p:cNvPr id="7" name="Picture 6"/>
          <p:cNvPicPr>
            <a:picLocks noChangeAspect="1"/>
          </p:cNvPicPr>
          <p:nvPr/>
        </p:nvPicPr>
        <p:blipFill>
          <a:blip r:embed="rId4" cstate="print"/>
          <a:stretch>
            <a:fillRect/>
          </a:stretch>
        </p:blipFill>
        <p:spPr>
          <a:xfrm>
            <a:off x="8462514" y="2521317"/>
            <a:ext cx="2453969" cy="3558255"/>
          </a:xfrm>
          <a:prstGeom prst="rect">
            <a:avLst/>
          </a:prstGeom>
          <a:effectLst>
            <a:innerShdw blurRad="114300" dist="63500">
              <a:prstClr val="black"/>
            </a:innerShdw>
          </a:effectLst>
        </p:spPr>
      </p:pic>
    </p:spTree>
    <p:extLst>
      <p:ext uri="{BB962C8B-B14F-4D97-AF65-F5344CB8AC3E}">
        <p14:creationId xmlns:p14="http://schemas.microsoft.com/office/powerpoint/2010/main" xmlns="" val="2892251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178171"/>
          </a:xfrm>
        </p:spPr>
        <p:txBody>
          <a:bodyPr>
            <a:normAutofit fontScale="90000"/>
          </a:bodyPr>
          <a:lstStyle/>
          <a:p>
            <a:r>
              <a:rPr lang="en-US" dirty="0"/>
              <a:t>Meet Quantum-Powered Trade &amp; Logistics Application: LOGICRON</a:t>
            </a:r>
          </a:p>
        </p:txBody>
      </p:sp>
      <p:sp>
        <p:nvSpPr>
          <p:cNvPr id="3" name="Subtitle 2"/>
          <p:cNvSpPr>
            <a:spLocks noGrp="1"/>
          </p:cNvSpPr>
          <p:nvPr>
            <p:ph type="subTitle" idx="1"/>
          </p:nvPr>
        </p:nvSpPr>
        <p:spPr>
          <a:xfrm>
            <a:off x="684212" y="3429799"/>
            <a:ext cx="6400800" cy="1947333"/>
          </a:xfrm>
        </p:spPr>
        <p:txBody>
          <a:bodyPr/>
          <a:lstStyle/>
          <a:p>
            <a:pPr marL="342900" indent="-342900">
              <a:buFont typeface="Arial" panose="020B0604020202020204" pitchFamily="34" charset="0"/>
              <a:buChar char="•"/>
            </a:pPr>
            <a:r>
              <a:rPr lang="tr-TR" dirty="0"/>
              <a:t>Our application combines the powerful Quantum Annealer cloud service with the Amazon Web Services to provide</a:t>
            </a:r>
            <a:r>
              <a:rPr lang="tr-TR" b="1" dirty="0"/>
              <a:t> lightning fast distribution solutions for the logistics companies.</a:t>
            </a:r>
            <a:endParaRPr lang="en-US" b="1"/>
          </a:p>
        </p:txBody>
      </p:sp>
    </p:spTree>
    <p:extLst>
      <p:ext uri="{BB962C8B-B14F-4D97-AF65-F5344CB8AC3E}">
        <p14:creationId xmlns:p14="http://schemas.microsoft.com/office/powerpoint/2010/main" xmlns="" val="3657423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804" y="2990491"/>
            <a:ext cx="10972800" cy="3693319"/>
          </a:xfrm>
          <a:prstGeom prst="rect">
            <a:avLst/>
          </a:prstGeom>
          <a:noFill/>
        </p:spPr>
        <p:txBody>
          <a:bodyPr wrap="square" rtlCol="0" anchor="t">
            <a:spAutoFit/>
          </a:bodyPr>
          <a:lstStyle/>
          <a:p>
            <a:pPr marL="285750" indent="-285750">
              <a:buFont typeface="Arial" panose="020B0604020202020204" pitchFamily="34" charset="0"/>
              <a:buChar char="•"/>
            </a:pPr>
            <a:r>
              <a:rPr lang="tr-TR" dirty="0"/>
              <a:t>Each logistics company has it’s own distribution routes between multiple factors such as </a:t>
            </a:r>
            <a:r>
              <a:rPr lang="tr-TR" b="1" dirty="0"/>
              <a:t>suppliers, factories, customers, warehouses etc. </a:t>
            </a:r>
          </a:p>
          <a:p>
            <a:endParaRPr lang="tr-TR" dirty="0"/>
          </a:p>
          <a:p>
            <a:pPr marL="285750" indent="-285750">
              <a:buFont typeface="Arial" panose="020B0604020202020204" pitchFamily="34" charset="0"/>
              <a:buChar char="•"/>
            </a:pPr>
            <a:r>
              <a:rPr lang="tr-TR" dirty="0"/>
              <a:t>Each route has their own predictable and unpredictable conditions such as the </a:t>
            </a:r>
            <a:r>
              <a:rPr lang="tr-TR" b="1" dirty="0"/>
              <a:t>weather, road quality, traffic. </a:t>
            </a:r>
          </a:p>
          <a:p>
            <a:pPr marL="285750" indent="-285750">
              <a:buFont typeface="Arial" panose="020B0604020202020204" pitchFamily="34" charset="0"/>
              <a:buChar char="•"/>
            </a:pPr>
            <a:r>
              <a:rPr lang="tr-TR" dirty="0"/>
              <a:t>The carrier vehicle also has parameters such as </a:t>
            </a:r>
            <a:r>
              <a:rPr lang="tr-TR" b="1" dirty="0"/>
              <a:t>gas consumption, energy of the driver, quality condition of the engine and tires etc.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Logistics companies try to create the best efficient distribution network by</a:t>
            </a:r>
            <a:r>
              <a:rPr lang="tr-TR" b="1" dirty="0"/>
              <a:t> analysing all of these information.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Unfortunately, by using today’s binary computers, this is a task nearly impossible to accomplish. </a:t>
            </a:r>
            <a:r>
              <a:rPr lang="tr-TR" b="1" dirty="0"/>
              <a:t>Here is why:</a:t>
            </a:r>
            <a:endParaRPr lang="en-US" b="1"/>
          </a:p>
        </p:txBody>
      </p:sp>
      <p:pic>
        <p:nvPicPr>
          <p:cNvPr id="3" name="Picture 2"/>
          <p:cNvPicPr>
            <a:picLocks noChangeAspect="1"/>
          </p:cNvPicPr>
          <p:nvPr/>
        </p:nvPicPr>
        <p:blipFill>
          <a:blip r:embed="rId2"/>
          <a:stretch>
            <a:fillRect/>
          </a:stretch>
        </p:blipFill>
        <p:spPr>
          <a:xfrm>
            <a:off x="3329298" y="201321"/>
            <a:ext cx="5331126" cy="2732762"/>
          </a:xfrm>
          <a:prstGeom prst="rect">
            <a:avLst/>
          </a:prstGeom>
          <a:effectLst>
            <a:innerShdw blurRad="114300" dist="38100">
              <a:prstClr val="black"/>
            </a:innerShdw>
          </a:effectLst>
        </p:spPr>
      </p:pic>
    </p:spTree>
    <p:extLst>
      <p:ext uri="{BB962C8B-B14F-4D97-AF65-F5344CB8AC3E}">
        <p14:creationId xmlns:p14="http://schemas.microsoft.com/office/powerpoint/2010/main" xmlns="" val="123061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884209"/>
          </a:xfrm>
        </p:spPr>
        <p:txBody>
          <a:bodyPr/>
          <a:lstStyle/>
          <a:p>
            <a:r>
              <a:rPr lang="tr-TR" dirty="0" err="1"/>
              <a:t>I</a:t>
            </a:r>
            <a:r>
              <a:rPr lang="tr-TR" dirty="0" err="1" smtClean="0"/>
              <a:t>ndex</a:t>
            </a:r>
            <a:endParaRPr lang="en-US" dirty="0"/>
          </a:p>
        </p:txBody>
      </p:sp>
      <p:sp>
        <p:nvSpPr>
          <p:cNvPr id="3" name="Subtitle 2"/>
          <p:cNvSpPr>
            <a:spLocks noGrp="1"/>
          </p:cNvSpPr>
          <p:nvPr>
            <p:ph type="subTitle" idx="1"/>
          </p:nvPr>
        </p:nvSpPr>
        <p:spPr>
          <a:xfrm>
            <a:off x="684212" y="1868418"/>
            <a:ext cx="6400800" cy="1947333"/>
          </a:xfrm>
        </p:spPr>
        <p:txBody>
          <a:bodyPr>
            <a:normAutofit fontScale="92500" lnSpcReduction="20000"/>
          </a:bodyPr>
          <a:lstStyle/>
          <a:p>
            <a:pPr marL="342900" indent="-342900">
              <a:buFont typeface="Arial" panose="020B0604020202020204" pitchFamily="34" charset="0"/>
              <a:buChar char="•"/>
            </a:pPr>
            <a:r>
              <a:rPr lang="tr-TR" dirty="0"/>
              <a:t>Meet Quantum-Powered Trade &amp; Logistics Application: LOGICRON – pg. 28-29</a:t>
            </a:r>
          </a:p>
          <a:p>
            <a:pPr marL="342900" indent="-342900">
              <a:buFont typeface="Arial" panose="020B0604020202020204" pitchFamily="34" charset="0"/>
              <a:buChar char="•"/>
            </a:pPr>
            <a:r>
              <a:rPr lang="tr-TR" dirty="0"/>
              <a:t>A Short Recap of Travelling Salesman Problem – pg. 30-32</a:t>
            </a:r>
          </a:p>
          <a:p>
            <a:pPr marL="342900" indent="-342900">
              <a:buFont typeface="Arial" panose="020B0604020202020204" pitchFamily="34" charset="0"/>
              <a:buChar char="•"/>
            </a:pPr>
            <a:r>
              <a:rPr lang="tr-TR" dirty="0"/>
              <a:t>How Quantum Annealer destroy NP-Hard Problem Classes? – pg. 33</a:t>
            </a:r>
          </a:p>
          <a:p>
            <a:pPr marL="342900" indent="-342900">
              <a:buFont typeface="Arial" panose="020B0604020202020204" pitchFamily="34" charset="0"/>
              <a:buChar char="•"/>
            </a:pPr>
            <a:endParaRPr lang="tr-TR" dirty="0"/>
          </a:p>
          <a:p>
            <a:endParaRPr lang="en-US" dirty="0"/>
          </a:p>
        </p:txBody>
      </p:sp>
      <p:pic>
        <p:nvPicPr>
          <p:cNvPr id="4" name="Picture 3"/>
          <p:cNvPicPr>
            <a:picLocks noChangeAspect="1"/>
          </p:cNvPicPr>
          <p:nvPr/>
        </p:nvPicPr>
        <p:blipFill>
          <a:blip r:embed="rId2"/>
          <a:stretch>
            <a:fillRect/>
          </a:stretch>
        </p:blipFill>
        <p:spPr>
          <a:xfrm>
            <a:off x="1189366" y="4114161"/>
            <a:ext cx="4236649" cy="2266114"/>
          </a:xfrm>
          <a:prstGeom prst="rect">
            <a:avLst/>
          </a:prstGeom>
          <a:effectLst>
            <a:innerShdw blurRad="114300" dist="63500">
              <a:prstClr val="black"/>
            </a:innerShdw>
          </a:effectLst>
        </p:spPr>
      </p:pic>
      <p:pic>
        <p:nvPicPr>
          <p:cNvPr id="5" name="Picture 4"/>
          <p:cNvPicPr>
            <a:picLocks noChangeAspect="1"/>
          </p:cNvPicPr>
          <p:nvPr/>
        </p:nvPicPr>
        <p:blipFill>
          <a:blip r:embed="rId3"/>
          <a:stretch>
            <a:fillRect/>
          </a:stretch>
        </p:blipFill>
        <p:spPr>
          <a:xfrm>
            <a:off x="5909094" y="4079898"/>
            <a:ext cx="3450565" cy="2300377"/>
          </a:xfrm>
          <a:prstGeom prst="rect">
            <a:avLst/>
          </a:prstGeom>
          <a:effectLst>
            <a:innerShdw blurRad="114300" dist="63500">
              <a:prstClr val="black"/>
            </a:innerShdw>
          </a:effectLst>
        </p:spPr>
      </p:pic>
    </p:spTree>
    <p:extLst>
      <p:ext uri="{BB962C8B-B14F-4D97-AF65-F5344CB8AC3E}">
        <p14:creationId xmlns:p14="http://schemas.microsoft.com/office/powerpoint/2010/main" xmlns="" val="3839144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419045"/>
          </a:xfrm>
        </p:spPr>
        <p:txBody>
          <a:bodyPr>
            <a:normAutofit/>
          </a:bodyPr>
          <a:lstStyle/>
          <a:p>
            <a:r>
              <a:rPr lang="en-US" sz="4000" dirty="0"/>
              <a:t>A Short Recap of Travelling Salesman Problem</a:t>
            </a:r>
          </a:p>
        </p:txBody>
      </p:sp>
      <p:pic>
        <p:nvPicPr>
          <p:cNvPr id="4" name="Picture 3"/>
          <p:cNvPicPr>
            <a:picLocks noChangeAspect="1"/>
          </p:cNvPicPr>
          <p:nvPr/>
        </p:nvPicPr>
        <p:blipFill>
          <a:blip r:embed="rId2"/>
          <a:stretch>
            <a:fillRect/>
          </a:stretch>
        </p:blipFill>
        <p:spPr>
          <a:xfrm>
            <a:off x="684211" y="2268748"/>
            <a:ext cx="10521501" cy="4283121"/>
          </a:xfrm>
          <a:prstGeom prst="rect">
            <a:avLst/>
          </a:prstGeom>
          <a:effectLst>
            <a:innerShdw blurRad="114300" dist="63500">
              <a:prstClr val="black"/>
            </a:innerShdw>
          </a:effectLst>
        </p:spPr>
      </p:pic>
    </p:spTree>
    <p:extLst>
      <p:ext uri="{BB962C8B-B14F-4D97-AF65-F5344CB8AC3E}">
        <p14:creationId xmlns:p14="http://schemas.microsoft.com/office/powerpoint/2010/main" xmlns="" val="2761312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693" y="879894"/>
            <a:ext cx="7366959" cy="4801314"/>
          </a:xfrm>
          <a:prstGeom prst="rect">
            <a:avLst/>
          </a:prstGeom>
          <a:noFill/>
        </p:spPr>
        <p:txBody>
          <a:bodyPr wrap="square" rtlCol="0" anchor="t">
            <a:spAutoFit/>
          </a:bodyPr>
          <a:lstStyle/>
          <a:p>
            <a:pPr marL="285750" indent="-285750">
              <a:buFont typeface="Arial" panose="020B0604020202020204" pitchFamily="34" charset="0"/>
              <a:buChar char="•"/>
            </a:pPr>
            <a:r>
              <a:rPr lang="tr-TR" dirty="0"/>
              <a:t>This problem’s complexity is</a:t>
            </a:r>
            <a:r>
              <a:rPr lang="tr-TR" u="sng" dirty="0"/>
              <a:t> approximately 7! because it has 7 nodes.</a:t>
            </a:r>
          </a:p>
          <a:p>
            <a:pPr marL="285750" indent="-285750">
              <a:buFont typeface="Arial" panose="020B0604020202020204" pitchFamily="34" charset="0"/>
              <a:buChar char="•"/>
            </a:pPr>
            <a:r>
              <a:rPr lang="tr-TR" dirty="0"/>
              <a:t>This problem may seem like pretty solvable to anyone who has a good friendship with mathematics and algorithm analysis.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However, </a:t>
            </a:r>
            <a:r>
              <a:rPr lang="tr-TR" b="1" dirty="0"/>
              <a:t>think of a system that contains 70 nodes instead of 7 nodes.</a:t>
            </a:r>
            <a:r>
              <a:rPr lang="tr-TR" dirty="0"/>
              <a:t> Now we have a solution complexity of </a:t>
            </a:r>
            <a:r>
              <a:rPr lang="tr-TR" b="1" dirty="0"/>
              <a:t>70!. </a:t>
            </a:r>
          </a:p>
          <a:p>
            <a:pPr marL="285750" indent="-285750">
              <a:buFont typeface="Arial" panose="020B0604020202020204" pitchFamily="34" charset="0"/>
              <a:buChar char="•"/>
            </a:pPr>
            <a:r>
              <a:rPr lang="tr-TR" dirty="0"/>
              <a:t>Next, think of a system with </a:t>
            </a:r>
            <a:r>
              <a:rPr lang="tr-TR" u="sng" dirty="0"/>
              <a:t>700 nodes, or 7000, 70.000</a:t>
            </a:r>
            <a:r>
              <a:rPr lang="tr-TR" dirty="0"/>
              <a:t> and so on.</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These kind of problems are classified as</a:t>
            </a:r>
            <a:r>
              <a:rPr lang="tr-TR" b="1" dirty="0"/>
              <a:t> NP-Hard in Algorithm Analysis.</a:t>
            </a:r>
          </a:p>
          <a:p>
            <a:pPr marL="285750" indent="-285750">
              <a:buFont typeface="Arial" panose="020B0604020202020204" pitchFamily="34" charset="0"/>
              <a:buChar char="•"/>
            </a:pPr>
            <a:r>
              <a:rPr lang="tr-TR" dirty="0"/>
              <a:t>The reason they are hard to compute is, «there is basically no way to find the answer» , without computing all the ways.</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At least, if we are not using a </a:t>
            </a:r>
            <a:r>
              <a:rPr lang="tr-TR" b="1" dirty="0"/>
              <a:t>Quantum Annealer.</a:t>
            </a:r>
            <a:endParaRPr lang="en-US" b="1"/>
          </a:p>
        </p:txBody>
      </p:sp>
      <p:pic>
        <p:nvPicPr>
          <p:cNvPr id="3" name="Picture 2"/>
          <p:cNvPicPr>
            <a:picLocks noChangeAspect="1"/>
          </p:cNvPicPr>
          <p:nvPr/>
        </p:nvPicPr>
        <p:blipFill>
          <a:blip r:embed="rId2" cstate="print"/>
          <a:stretch>
            <a:fillRect/>
          </a:stretch>
        </p:blipFill>
        <p:spPr>
          <a:xfrm>
            <a:off x="8080969" y="1884601"/>
            <a:ext cx="3616450" cy="2791899"/>
          </a:xfrm>
          <a:prstGeom prst="rect">
            <a:avLst/>
          </a:prstGeom>
          <a:effectLst>
            <a:innerShdw blurRad="114300" dist="63500">
              <a:prstClr val="black"/>
            </a:innerShdw>
          </a:effectLst>
        </p:spPr>
      </p:pic>
    </p:spTree>
    <p:extLst>
      <p:ext uri="{BB962C8B-B14F-4D97-AF65-F5344CB8AC3E}">
        <p14:creationId xmlns:p14="http://schemas.microsoft.com/office/powerpoint/2010/main" xmlns="" val="2692997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1214" y="1690776"/>
            <a:ext cx="8203721" cy="3416320"/>
          </a:xfrm>
          <a:prstGeom prst="rect">
            <a:avLst/>
          </a:prstGeom>
          <a:noFill/>
        </p:spPr>
        <p:txBody>
          <a:bodyPr wrap="square" rtlCol="0" anchor="t">
            <a:spAutoFit/>
          </a:bodyPr>
          <a:lstStyle/>
          <a:p>
            <a:pPr marL="285750" indent="-285750">
              <a:buFont typeface="Arial" panose="020B0604020202020204" pitchFamily="34" charset="0"/>
              <a:buChar char="•"/>
            </a:pPr>
            <a:r>
              <a:rPr lang="tr-TR" dirty="0"/>
              <a:t>Our application offers a </a:t>
            </a:r>
            <a:r>
              <a:rPr lang="tr-TR" b="1" dirty="0"/>
              <a:t>fast and efficient way to Logistics companies to create distribution networks.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err="1"/>
              <a:t>We</a:t>
            </a:r>
            <a:r>
              <a:rPr lang="tr-TR" dirty="0"/>
              <a:t> </a:t>
            </a:r>
            <a:r>
              <a:rPr lang="tr-TR" err="1"/>
              <a:t>use</a:t>
            </a:r>
            <a:r>
              <a:rPr lang="tr-TR" dirty="0"/>
              <a:t> AWS </a:t>
            </a:r>
            <a:r>
              <a:rPr lang="tr-TR" err="1"/>
              <a:t>services</a:t>
            </a:r>
            <a:r>
              <a:rPr lang="tr-TR" dirty="0"/>
              <a:t> (S3 Storage) </a:t>
            </a:r>
            <a:r>
              <a:rPr lang="tr-TR" err="1"/>
              <a:t>to</a:t>
            </a:r>
            <a:r>
              <a:rPr lang="tr-TR" b="1" dirty="0"/>
              <a:t> </a:t>
            </a:r>
            <a:r>
              <a:rPr lang="tr-TR" b="1" err="1"/>
              <a:t>store</a:t>
            </a:r>
            <a:r>
              <a:rPr lang="tr-TR" b="1" dirty="0"/>
              <a:t> </a:t>
            </a:r>
            <a:r>
              <a:rPr lang="tr-TR" b="1" err="1"/>
              <a:t>the</a:t>
            </a:r>
            <a:r>
              <a:rPr lang="tr-TR" b="1" dirty="0"/>
              <a:t> </a:t>
            </a:r>
            <a:r>
              <a:rPr lang="tr-TR" b="1" err="1"/>
              <a:t>distribution</a:t>
            </a:r>
            <a:r>
              <a:rPr lang="tr-TR" b="1" dirty="0"/>
              <a:t> </a:t>
            </a:r>
            <a:r>
              <a:rPr lang="tr-TR" b="1" err="1"/>
              <a:t>knots</a:t>
            </a:r>
            <a:r>
              <a:rPr lang="tr-TR" dirty="0"/>
              <a:t> of </a:t>
            </a:r>
            <a:r>
              <a:rPr lang="tr-TR" err="1"/>
              <a:t>the</a:t>
            </a:r>
            <a:r>
              <a:rPr lang="tr-TR" dirty="0"/>
              <a:t> </a:t>
            </a:r>
            <a:r>
              <a:rPr lang="tr-TR" err="1"/>
              <a:t>companies</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Our Python script serves as a medium that will be used to</a:t>
            </a:r>
            <a:r>
              <a:rPr lang="tr-TR" b="1" dirty="0"/>
              <a:t> combine the AWS with the Quantum Annealing Service.</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err="1"/>
              <a:t>The</a:t>
            </a:r>
            <a:r>
              <a:rPr lang="tr-TR" dirty="0"/>
              <a:t> </a:t>
            </a:r>
            <a:r>
              <a:rPr lang="tr-TR" err="1"/>
              <a:t>script</a:t>
            </a:r>
            <a:r>
              <a:rPr lang="tr-TR" dirty="0"/>
              <a:t> </a:t>
            </a:r>
            <a:r>
              <a:rPr lang="tr-TR" err="1"/>
              <a:t>will</a:t>
            </a:r>
            <a:r>
              <a:rPr lang="tr-TR" dirty="0"/>
              <a:t> </a:t>
            </a:r>
            <a:r>
              <a:rPr lang="tr-TR" err="1"/>
              <a:t>get</a:t>
            </a:r>
            <a:r>
              <a:rPr lang="tr-TR" dirty="0"/>
              <a:t> </a:t>
            </a:r>
            <a:r>
              <a:rPr lang="tr-TR" err="1"/>
              <a:t>the</a:t>
            </a:r>
            <a:r>
              <a:rPr lang="tr-TR" dirty="0"/>
              <a:t> </a:t>
            </a:r>
            <a:r>
              <a:rPr lang="tr-TR" err="1"/>
              <a:t>distribution</a:t>
            </a:r>
            <a:r>
              <a:rPr lang="tr-TR" dirty="0"/>
              <a:t> </a:t>
            </a:r>
            <a:r>
              <a:rPr lang="tr-TR" err="1"/>
              <a:t>knots</a:t>
            </a:r>
            <a:r>
              <a:rPr lang="tr-TR" dirty="0"/>
              <a:t> </a:t>
            </a:r>
            <a:r>
              <a:rPr lang="tr-TR" err="1"/>
              <a:t>from</a:t>
            </a:r>
            <a:r>
              <a:rPr lang="tr-TR" dirty="0"/>
              <a:t> </a:t>
            </a:r>
            <a:r>
              <a:rPr lang="tr-TR" err="1"/>
              <a:t>the</a:t>
            </a:r>
            <a:r>
              <a:rPr lang="tr-TR" dirty="0"/>
              <a:t> AWS Storage </a:t>
            </a:r>
            <a:r>
              <a:rPr lang="tr-TR" err="1"/>
              <a:t>and</a:t>
            </a:r>
            <a:r>
              <a:rPr lang="tr-TR" dirty="0"/>
              <a:t> </a:t>
            </a:r>
            <a:r>
              <a:rPr lang="tr-TR" err="1"/>
              <a:t>will</a:t>
            </a:r>
            <a:r>
              <a:rPr lang="tr-TR" dirty="0"/>
              <a:t> </a:t>
            </a:r>
            <a:r>
              <a:rPr lang="tr-TR" err="1"/>
              <a:t>send</a:t>
            </a:r>
            <a:r>
              <a:rPr lang="tr-TR" dirty="0"/>
              <a:t> </a:t>
            </a:r>
            <a:r>
              <a:rPr lang="tr-TR" err="1"/>
              <a:t>them</a:t>
            </a:r>
            <a:r>
              <a:rPr lang="tr-TR" dirty="0"/>
              <a:t> </a:t>
            </a:r>
            <a:r>
              <a:rPr lang="tr-TR" err="1"/>
              <a:t>serially</a:t>
            </a:r>
            <a:r>
              <a:rPr lang="tr-TR" dirty="0"/>
              <a:t> </a:t>
            </a:r>
            <a:r>
              <a:rPr lang="tr-TR" err="1"/>
              <a:t>to</a:t>
            </a:r>
            <a:r>
              <a:rPr lang="tr-TR" dirty="0"/>
              <a:t> </a:t>
            </a:r>
            <a:r>
              <a:rPr lang="tr-TR" err="1"/>
              <a:t>the</a:t>
            </a:r>
            <a:r>
              <a:rPr lang="tr-TR" dirty="0"/>
              <a:t> Quantum </a:t>
            </a:r>
            <a:r>
              <a:rPr lang="tr-TR" err="1"/>
              <a:t>Annealing</a:t>
            </a:r>
            <a:r>
              <a:rPr lang="tr-TR" dirty="0"/>
              <a:t> </a:t>
            </a:r>
            <a:r>
              <a:rPr lang="tr-TR" err="1"/>
              <a:t>Processor</a:t>
            </a:r>
            <a:r>
              <a:rPr lang="tr-TR" dirty="0"/>
              <a:t> in </a:t>
            </a:r>
            <a:r>
              <a:rPr lang="tr-TR" err="1"/>
              <a:t>order</a:t>
            </a:r>
            <a:r>
              <a:rPr lang="tr-TR" dirty="0"/>
              <a:t> </a:t>
            </a:r>
            <a:r>
              <a:rPr lang="tr-TR" err="1"/>
              <a:t>to</a:t>
            </a:r>
            <a:r>
              <a:rPr lang="tr-TR" dirty="0"/>
              <a:t> </a:t>
            </a:r>
            <a:r>
              <a:rPr lang="tr-TR" err="1"/>
              <a:t>find</a:t>
            </a:r>
            <a:r>
              <a:rPr lang="tr-TR" dirty="0"/>
              <a:t> </a:t>
            </a:r>
            <a:r>
              <a:rPr lang="tr-TR" err="1"/>
              <a:t>the</a:t>
            </a:r>
            <a:r>
              <a:rPr lang="tr-TR" u="sng" dirty="0"/>
              <a:t> </a:t>
            </a:r>
            <a:r>
              <a:rPr lang="tr-TR" u="sng" err="1"/>
              <a:t>most</a:t>
            </a:r>
            <a:r>
              <a:rPr lang="tr-TR" u="sng" dirty="0"/>
              <a:t> </a:t>
            </a:r>
            <a:r>
              <a:rPr lang="tr-TR" u="sng" err="1"/>
              <a:t>efficient</a:t>
            </a:r>
            <a:r>
              <a:rPr lang="tr-TR" u="sng" dirty="0"/>
              <a:t> </a:t>
            </a:r>
            <a:r>
              <a:rPr lang="tr-TR" u="sng" err="1"/>
              <a:t>possible</a:t>
            </a:r>
            <a:r>
              <a:rPr lang="tr-TR" u="sng" dirty="0"/>
              <a:t> </a:t>
            </a:r>
            <a:r>
              <a:rPr lang="tr-TR" u="sng" err="1"/>
              <a:t>route</a:t>
            </a:r>
            <a:r>
              <a:rPr lang="tr-TR" dirty="0"/>
              <a:t>.</a:t>
            </a:r>
          </a:p>
        </p:txBody>
      </p:sp>
    </p:spTree>
    <p:extLst>
      <p:ext uri="{BB962C8B-B14F-4D97-AF65-F5344CB8AC3E}">
        <p14:creationId xmlns:p14="http://schemas.microsoft.com/office/powerpoint/2010/main" xmlns="" val="80061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366623"/>
            <a:ext cx="8001000" cy="2411084"/>
          </a:xfrm>
        </p:spPr>
        <p:txBody>
          <a:bodyPr>
            <a:normAutofit/>
          </a:bodyPr>
          <a:lstStyle/>
          <a:p>
            <a:r>
              <a:rPr lang="en-US" dirty="0"/>
              <a:t>How Quantum </a:t>
            </a:r>
            <a:r>
              <a:rPr lang="en-US" dirty="0" err="1"/>
              <a:t>Annealer</a:t>
            </a:r>
            <a:r>
              <a:rPr lang="en-US" dirty="0"/>
              <a:t> destroy NP-Hard Problem Classes?</a:t>
            </a:r>
          </a:p>
        </p:txBody>
      </p:sp>
      <p:sp>
        <p:nvSpPr>
          <p:cNvPr id="3" name="Subtitle 2"/>
          <p:cNvSpPr>
            <a:spLocks noGrp="1"/>
          </p:cNvSpPr>
          <p:nvPr>
            <p:ph type="subTitle" idx="1"/>
          </p:nvPr>
        </p:nvSpPr>
        <p:spPr>
          <a:xfrm>
            <a:off x="684212" y="2958860"/>
            <a:ext cx="6400800" cy="3450567"/>
          </a:xfrm>
        </p:spPr>
        <p:txBody>
          <a:bodyPr>
            <a:normAutofit fontScale="92500"/>
          </a:bodyPr>
          <a:lstStyle/>
          <a:p>
            <a:pPr marL="342900" indent="-342900">
              <a:buFont typeface="Arial" panose="020B0604020202020204" pitchFamily="34" charset="0"/>
              <a:buChar char="•"/>
            </a:pPr>
            <a:r>
              <a:rPr lang="tr-TR" dirty="0"/>
              <a:t>As we discussed before, </a:t>
            </a:r>
            <a:r>
              <a:rPr lang="tr-TR" b="1" dirty="0"/>
              <a:t>Quantum Computers operate under the laws of Quantum Physics.</a:t>
            </a:r>
          </a:p>
          <a:p>
            <a:pPr marL="342900" indent="-342900">
              <a:buFont typeface="Arial" panose="020B0604020202020204" pitchFamily="34" charset="0"/>
              <a:buChar char="•"/>
            </a:pPr>
            <a:r>
              <a:rPr lang="tr-TR" dirty="0"/>
              <a:t>Let us remember the hotel example; we needed to check both of the rooms until we found our wallet. But the Quantum Computer</a:t>
            </a:r>
            <a:r>
              <a:rPr lang="tr-TR" u="sng" dirty="0"/>
              <a:t> would only need to teleport a pivot into all of the rooms to find our wallet in an instant. </a:t>
            </a:r>
          </a:p>
          <a:p>
            <a:pPr marL="342900" indent="-342900">
              <a:buFont typeface="Arial" panose="020B0604020202020204" pitchFamily="34" charset="0"/>
              <a:buChar char="•"/>
            </a:pPr>
            <a:r>
              <a:rPr lang="tr-TR" dirty="0"/>
              <a:t>This is exactly how Quantum Annealers destroy the np-hard problem classes.</a:t>
            </a:r>
            <a:r>
              <a:rPr lang="tr-TR" b="1" dirty="0"/>
              <a:t> By using Superposition and Entanglement rules.</a:t>
            </a:r>
            <a:endParaRPr lang="en-US" b="1" dirty="0"/>
          </a:p>
        </p:txBody>
      </p:sp>
    </p:spTree>
    <p:extLst>
      <p:ext uri="{BB962C8B-B14F-4D97-AF65-F5344CB8AC3E}">
        <p14:creationId xmlns:p14="http://schemas.microsoft.com/office/powerpoint/2010/main" xmlns="" val="1203375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866956"/>
          </a:xfrm>
        </p:spPr>
        <p:txBody>
          <a:bodyPr/>
          <a:lstStyle/>
          <a:p>
            <a:r>
              <a:rPr lang="tr-TR" dirty="0" err="1" smtClean="0"/>
              <a:t>vIsIon</a:t>
            </a:r>
            <a:endParaRPr lang="en-US" dirty="0"/>
          </a:p>
        </p:txBody>
      </p:sp>
      <p:sp>
        <p:nvSpPr>
          <p:cNvPr id="3" name="Subtitle 2"/>
          <p:cNvSpPr>
            <a:spLocks noGrp="1"/>
          </p:cNvSpPr>
          <p:nvPr>
            <p:ph type="subTitle" idx="1"/>
          </p:nvPr>
        </p:nvSpPr>
        <p:spPr>
          <a:xfrm>
            <a:off x="684212" y="1656273"/>
            <a:ext cx="6400800" cy="4134928"/>
          </a:xfrm>
        </p:spPr>
        <p:txBody>
          <a:bodyPr>
            <a:normAutofit/>
          </a:bodyPr>
          <a:lstStyle/>
          <a:p>
            <a:pPr marL="342900" indent="-342900">
              <a:buFont typeface="Arial" panose="020B0604020202020204" pitchFamily="34" charset="0"/>
              <a:buChar char="•"/>
            </a:pPr>
            <a:r>
              <a:rPr lang="tr-TR" dirty="0"/>
              <a:t>The vision of our application is to provide a </a:t>
            </a:r>
            <a:r>
              <a:rPr lang="tr-TR" b="1" dirty="0"/>
              <a:t>B2B – SaaS </a:t>
            </a:r>
            <a:r>
              <a:rPr lang="tr-TR" dirty="0"/>
              <a:t>solution for the </a:t>
            </a:r>
            <a:r>
              <a:rPr lang="tr-TR" b="1" dirty="0"/>
              <a:t>Trade &amp; Logistics companies </a:t>
            </a:r>
            <a:r>
              <a:rPr lang="tr-TR" dirty="0"/>
              <a:t>who are in search of efficient distribution networks.</a:t>
            </a:r>
          </a:p>
          <a:p>
            <a:pPr marL="342900" indent="-342900">
              <a:buFont typeface="Arial" panose="020B0604020202020204" pitchFamily="34" charset="0"/>
              <a:buChar char="•"/>
            </a:pPr>
            <a:r>
              <a:rPr lang="tr-TR" dirty="0"/>
              <a:t>We provide added value by reducing the research costs spent on finding the most efficient distribution routes.</a:t>
            </a:r>
          </a:p>
          <a:p>
            <a:pPr marL="342900" indent="-342900">
              <a:buFont typeface="Arial" panose="020B0604020202020204" pitchFamily="34" charset="0"/>
              <a:buChar char="•"/>
            </a:pPr>
            <a:r>
              <a:rPr lang="tr-TR" dirty="0"/>
              <a:t>Our service is able to analyze large-scale NP-hard distribution knots efficiently by using revolutionary </a:t>
            </a:r>
            <a:r>
              <a:rPr lang="tr-TR" b="1" dirty="0"/>
              <a:t>Quantum Annealer technology.</a:t>
            </a:r>
          </a:p>
        </p:txBody>
      </p:sp>
      <p:pic>
        <p:nvPicPr>
          <p:cNvPr id="4" name="Picture 3"/>
          <p:cNvPicPr>
            <a:picLocks noChangeAspect="1"/>
          </p:cNvPicPr>
          <p:nvPr/>
        </p:nvPicPr>
        <p:blipFill>
          <a:blip r:embed="rId2"/>
          <a:stretch>
            <a:fillRect/>
          </a:stretch>
        </p:blipFill>
        <p:spPr>
          <a:xfrm>
            <a:off x="7798280" y="1948132"/>
            <a:ext cx="3063815" cy="3063815"/>
          </a:xfrm>
          <a:prstGeom prst="rect">
            <a:avLst/>
          </a:prstGeom>
          <a:effectLst>
            <a:innerShdw blurRad="114300" dist="63500">
              <a:prstClr val="black"/>
            </a:innerShdw>
          </a:effectLst>
        </p:spPr>
      </p:pic>
    </p:spTree>
    <p:extLst>
      <p:ext uri="{BB962C8B-B14F-4D97-AF65-F5344CB8AC3E}">
        <p14:creationId xmlns:p14="http://schemas.microsoft.com/office/powerpoint/2010/main" xmlns="" val="2664268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892835"/>
          </a:xfrm>
        </p:spPr>
        <p:txBody>
          <a:bodyPr/>
          <a:lstStyle/>
          <a:p>
            <a:r>
              <a:rPr lang="tr-TR" dirty="0"/>
              <a:t>Scope </a:t>
            </a:r>
            <a:r>
              <a:rPr lang="tr-TR" dirty="0" err="1"/>
              <a:t>and</a:t>
            </a:r>
            <a:r>
              <a:rPr lang="tr-TR" dirty="0"/>
              <a:t> </a:t>
            </a:r>
            <a:r>
              <a:rPr lang="tr-TR" dirty="0" err="1" smtClean="0"/>
              <a:t>boundarIes</a:t>
            </a:r>
            <a:endParaRPr lang="en-US" dirty="0"/>
          </a:p>
        </p:txBody>
      </p:sp>
      <p:sp>
        <p:nvSpPr>
          <p:cNvPr id="3" name="Subtitle 2"/>
          <p:cNvSpPr>
            <a:spLocks noGrp="1"/>
          </p:cNvSpPr>
          <p:nvPr>
            <p:ph type="subTitle" idx="1"/>
          </p:nvPr>
        </p:nvSpPr>
        <p:spPr>
          <a:xfrm>
            <a:off x="684212" y="1759789"/>
            <a:ext cx="6400800" cy="4031411"/>
          </a:xfrm>
        </p:spPr>
        <p:txBody>
          <a:bodyPr/>
          <a:lstStyle/>
          <a:p>
            <a:pPr marL="342900" indent="-342900">
              <a:buFont typeface="Arial" panose="020B0604020202020204" pitchFamily="34" charset="0"/>
              <a:buChar char="•"/>
            </a:pPr>
            <a:r>
              <a:rPr lang="tr-TR" b="1" dirty="0"/>
              <a:t>LOGICRON</a:t>
            </a:r>
            <a:r>
              <a:rPr lang="tr-TR" dirty="0"/>
              <a:t>’s objective is to provide solutions to the </a:t>
            </a:r>
            <a:r>
              <a:rPr lang="tr-TR" u="sng" dirty="0"/>
              <a:t>distribution route problems of the Trade &amp; Logistics companies. </a:t>
            </a:r>
          </a:p>
          <a:p>
            <a:pPr marL="342900" indent="-342900">
              <a:buFont typeface="Arial" panose="020B0604020202020204" pitchFamily="34" charset="0"/>
              <a:buChar char="•"/>
            </a:pPr>
            <a:r>
              <a:rPr lang="tr-TR" b="1" dirty="0"/>
              <a:t>LOGICRON </a:t>
            </a:r>
            <a:r>
              <a:rPr lang="tr-TR" dirty="0"/>
              <a:t>does not limit the size of the distribution knot to be analyzed, but system boundary is limited to anneal only distribution knots that will be read from the </a:t>
            </a:r>
            <a:r>
              <a:rPr lang="tr-TR" b="1" dirty="0"/>
              <a:t>AWS S3 Storage </a:t>
            </a:r>
            <a:r>
              <a:rPr lang="tr-TR" b="1" dirty="0" err="1"/>
              <a:t>System</a:t>
            </a:r>
            <a:r>
              <a:rPr lang="tr-TR" b="1" dirty="0"/>
              <a:t>.</a:t>
            </a:r>
          </a:p>
          <a:p>
            <a:pPr marL="342900" indent="-342900">
              <a:buFont typeface="Arial" panose="020B0604020202020204" pitchFamily="34" charset="0"/>
              <a:buChar char="•"/>
            </a:pPr>
            <a:r>
              <a:rPr lang="tr-TR" dirty="0"/>
              <a:t>Any function and use case that does not fulfill these aspects are not supported by </a:t>
            </a:r>
            <a:r>
              <a:rPr lang="tr-TR" b="1" dirty="0"/>
              <a:t>LOGICRON.</a:t>
            </a:r>
            <a:endParaRPr lang="en-US" b="1"/>
          </a:p>
        </p:txBody>
      </p:sp>
      <p:pic>
        <p:nvPicPr>
          <p:cNvPr id="4" name="Picture 3"/>
          <p:cNvPicPr>
            <a:picLocks noChangeAspect="1"/>
          </p:cNvPicPr>
          <p:nvPr/>
        </p:nvPicPr>
        <p:blipFill>
          <a:blip r:embed="rId2"/>
          <a:stretch>
            <a:fillRect/>
          </a:stretch>
        </p:blipFill>
        <p:spPr>
          <a:xfrm>
            <a:off x="8146930" y="2314036"/>
            <a:ext cx="2480813" cy="2480813"/>
          </a:xfrm>
          <a:prstGeom prst="rect">
            <a:avLst/>
          </a:prstGeom>
          <a:effectLst>
            <a:innerShdw blurRad="114300" dist="63500">
              <a:prstClr val="black"/>
            </a:innerShdw>
          </a:effectLst>
        </p:spPr>
      </p:pic>
    </p:spTree>
    <p:extLst>
      <p:ext uri="{BB962C8B-B14F-4D97-AF65-F5344CB8AC3E}">
        <p14:creationId xmlns:p14="http://schemas.microsoft.com/office/powerpoint/2010/main" xmlns="" val="1654743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970473"/>
          </a:xfrm>
        </p:spPr>
        <p:txBody>
          <a:bodyPr/>
          <a:lstStyle/>
          <a:p>
            <a:r>
              <a:rPr lang="tr-TR" dirty="0"/>
              <a:t>Use cases</a:t>
            </a:r>
            <a:endParaRPr lang="en-US" dirty="0"/>
          </a:p>
        </p:txBody>
      </p:sp>
      <p:sp>
        <p:nvSpPr>
          <p:cNvPr id="3" name="Subtitle 2"/>
          <p:cNvSpPr>
            <a:spLocks noGrp="1"/>
          </p:cNvSpPr>
          <p:nvPr>
            <p:ph type="subTitle" idx="1"/>
          </p:nvPr>
        </p:nvSpPr>
        <p:spPr>
          <a:xfrm>
            <a:off x="684212" y="1837427"/>
            <a:ext cx="6400800" cy="3953774"/>
          </a:xfrm>
        </p:spPr>
        <p:txBody>
          <a:bodyPr>
            <a:normAutofit fontScale="92500" lnSpcReduction="10000"/>
          </a:bodyPr>
          <a:lstStyle/>
          <a:p>
            <a:pPr marL="342900" indent="-342900">
              <a:buFont typeface="Arial" panose="020B0604020202020204" pitchFamily="34" charset="0"/>
              <a:buChar char="•"/>
            </a:pPr>
            <a:r>
              <a:rPr lang="tr-TR" dirty="0"/>
              <a:t>Logistics Company Employee uses the </a:t>
            </a:r>
            <a:r>
              <a:rPr lang="tr-TR" b="1" dirty="0"/>
              <a:t>LOGICRON-API </a:t>
            </a:r>
            <a:r>
              <a:rPr lang="tr-TR" dirty="0"/>
              <a:t>by achieving an</a:t>
            </a:r>
            <a:r>
              <a:rPr lang="tr-TR" u="sng" dirty="0"/>
              <a:t> API-key </a:t>
            </a:r>
            <a:r>
              <a:rPr lang="tr-TR" dirty="0"/>
              <a:t>provided by the </a:t>
            </a:r>
            <a:r>
              <a:rPr lang="tr-TR" b="1" dirty="0"/>
              <a:t>LOGICRON</a:t>
            </a:r>
            <a:r>
              <a:rPr lang="tr-TR" dirty="0"/>
              <a:t>.</a:t>
            </a:r>
          </a:p>
          <a:p>
            <a:pPr marL="342900" indent="-342900">
              <a:buFont typeface="Arial" panose="020B0604020202020204" pitchFamily="34" charset="0"/>
              <a:buChar char="•"/>
            </a:pPr>
            <a:r>
              <a:rPr lang="tr-TR" err="1"/>
              <a:t>The</a:t>
            </a:r>
            <a:r>
              <a:rPr lang="tr-TR" dirty="0"/>
              <a:t> </a:t>
            </a:r>
            <a:r>
              <a:rPr lang="tr-TR" err="1"/>
              <a:t>user</a:t>
            </a:r>
            <a:r>
              <a:rPr lang="tr-TR" dirty="0"/>
              <a:t> </a:t>
            </a:r>
            <a:r>
              <a:rPr lang="tr-TR" err="1"/>
              <a:t>sends</a:t>
            </a:r>
            <a:r>
              <a:rPr lang="tr-TR" dirty="0"/>
              <a:t> </a:t>
            </a:r>
            <a:r>
              <a:rPr lang="tr-TR" err="1"/>
              <a:t>the</a:t>
            </a:r>
            <a:r>
              <a:rPr lang="tr-TR" b="1" dirty="0"/>
              <a:t> AWS S3</a:t>
            </a:r>
            <a:r>
              <a:rPr lang="tr-TR" dirty="0"/>
              <a:t> Storage </a:t>
            </a:r>
            <a:r>
              <a:rPr lang="tr-TR" err="1"/>
              <a:t>permission</a:t>
            </a:r>
            <a:r>
              <a:rPr lang="tr-TR" dirty="0"/>
              <a:t> </a:t>
            </a:r>
            <a:r>
              <a:rPr lang="tr-TR" err="1"/>
              <a:t>information</a:t>
            </a:r>
            <a:r>
              <a:rPr lang="tr-TR" dirty="0"/>
              <a:t> </a:t>
            </a:r>
            <a:r>
              <a:rPr lang="tr-TR" err="1"/>
              <a:t>to</a:t>
            </a:r>
            <a:r>
              <a:rPr lang="tr-TR" dirty="0"/>
              <a:t> </a:t>
            </a:r>
            <a:r>
              <a:rPr lang="tr-TR" err="1"/>
              <a:t>the</a:t>
            </a:r>
            <a:r>
              <a:rPr lang="tr-TR" dirty="0"/>
              <a:t> </a:t>
            </a:r>
            <a:r>
              <a:rPr lang="tr-TR" b="1" dirty="0"/>
              <a:t>LOGICRON-API.</a:t>
            </a:r>
          </a:p>
          <a:p>
            <a:pPr marL="342900" indent="-342900">
              <a:buFont typeface="Arial" panose="020B0604020202020204" pitchFamily="34" charset="0"/>
              <a:buChar char="•"/>
            </a:pPr>
            <a:r>
              <a:rPr lang="tr-TR" b="1" dirty="0"/>
              <a:t>LOGICRON </a:t>
            </a:r>
            <a:r>
              <a:rPr lang="tr-TR" err="1"/>
              <a:t>will</a:t>
            </a:r>
            <a:r>
              <a:rPr lang="tr-TR" dirty="0"/>
              <a:t> </a:t>
            </a:r>
            <a:r>
              <a:rPr lang="tr-TR" err="1"/>
              <a:t>get</a:t>
            </a:r>
            <a:r>
              <a:rPr lang="tr-TR" dirty="0"/>
              <a:t> </a:t>
            </a:r>
            <a:r>
              <a:rPr lang="tr-TR" err="1"/>
              <a:t>the</a:t>
            </a:r>
            <a:r>
              <a:rPr lang="tr-TR" dirty="0"/>
              <a:t> </a:t>
            </a:r>
            <a:r>
              <a:rPr lang="tr-TR" err="1"/>
              <a:t>distribution</a:t>
            </a:r>
            <a:r>
              <a:rPr lang="tr-TR" dirty="0"/>
              <a:t> </a:t>
            </a:r>
            <a:r>
              <a:rPr lang="tr-TR" err="1"/>
              <a:t>knots</a:t>
            </a:r>
            <a:r>
              <a:rPr lang="tr-TR" dirty="0"/>
              <a:t> </a:t>
            </a:r>
            <a:r>
              <a:rPr lang="tr-TR" err="1"/>
              <a:t>that</a:t>
            </a:r>
            <a:r>
              <a:rPr lang="tr-TR" dirty="0"/>
              <a:t> </a:t>
            </a:r>
            <a:r>
              <a:rPr lang="tr-TR" err="1"/>
              <a:t>will</a:t>
            </a:r>
            <a:r>
              <a:rPr lang="tr-TR" dirty="0"/>
              <a:t> be </a:t>
            </a:r>
            <a:r>
              <a:rPr lang="tr-TR" err="1"/>
              <a:t>analyzed</a:t>
            </a:r>
            <a:r>
              <a:rPr lang="tr-TR" dirty="0"/>
              <a:t> </a:t>
            </a:r>
            <a:r>
              <a:rPr lang="tr-TR" err="1"/>
              <a:t>from</a:t>
            </a:r>
            <a:r>
              <a:rPr lang="tr-TR" dirty="0"/>
              <a:t> </a:t>
            </a:r>
            <a:r>
              <a:rPr lang="tr-TR" err="1"/>
              <a:t>the</a:t>
            </a:r>
            <a:r>
              <a:rPr lang="tr-TR" b="1" dirty="0"/>
              <a:t> AWS S3 Storage.</a:t>
            </a:r>
          </a:p>
          <a:p>
            <a:pPr marL="342900" indent="-342900">
              <a:buFont typeface="Arial" panose="020B0604020202020204" pitchFamily="34" charset="0"/>
              <a:buChar char="•"/>
            </a:pPr>
            <a:r>
              <a:rPr lang="tr-TR" dirty="0"/>
              <a:t>System will send the knots to the</a:t>
            </a:r>
            <a:r>
              <a:rPr lang="tr-TR" b="1" dirty="0"/>
              <a:t> Quantum Processing Unit</a:t>
            </a:r>
            <a:r>
              <a:rPr lang="tr-TR" dirty="0"/>
              <a:t> to be annealed.</a:t>
            </a:r>
          </a:p>
          <a:p>
            <a:pPr marL="342900" indent="-342900">
              <a:buFont typeface="Arial" panose="020B0604020202020204" pitchFamily="34" charset="0"/>
              <a:buChar char="•"/>
            </a:pPr>
            <a:r>
              <a:rPr lang="tr-TR" dirty="0"/>
              <a:t>System will return the results that are achieved from the </a:t>
            </a:r>
            <a:r>
              <a:rPr lang="tr-TR" b="1" dirty="0"/>
              <a:t>QPU </a:t>
            </a:r>
            <a:r>
              <a:rPr lang="tr-TR" dirty="0"/>
              <a:t>to the </a:t>
            </a:r>
            <a:r>
              <a:rPr lang="tr-TR" b="1" dirty="0"/>
              <a:t>Logistics Company Employee.</a:t>
            </a:r>
          </a:p>
          <a:p>
            <a:pPr marL="342900" indent="-342900">
              <a:buFont typeface="Arial" panose="020B0604020202020204" pitchFamily="34" charset="0"/>
              <a:buChar char="•"/>
            </a:pPr>
            <a:endParaRPr lang="tr-TR"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7368540" y="2272942"/>
            <a:ext cx="4351667" cy="2393949"/>
          </a:xfrm>
          <a:prstGeom prst="rect">
            <a:avLst/>
          </a:prstGeom>
          <a:effectLst>
            <a:innerShdw blurRad="114300" dist="63500">
              <a:prstClr val="black"/>
            </a:innerShdw>
          </a:effectLst>
        </p:spPr>
      </p:pic>
    </p:spTree>
    <p:extLst>
      <p:ext uri="{BB962C8B-B14F-4D97-AF65-F5344CB8AC3E}">
        <p14:creationId xmlns:p14="http://schemas.microsoft.com/office/powerpoint/2010/main" xmlns="" val="4010845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42668"/>
            <a:ext cx="8001000" cy="953220"/>
          </a:xfrm>
        </p:spPr>
        <p:txBody>
          <a:bodyPr/>
          <a:lstStyle/>
          <a:p>
            <a:r>
              <a:rPr lang="tr-TR" dirty="0"/>
              <a:t>Income model</a:t>
            </a:r>
            <a:endParaRPr lang="en-US" dirty="0"/>
          </a:p>
        </p:txBody>
      </p:sp>
      <p:sp>
        <p:nvSpPr>
          <p:cNvPr id="3" name="Subtitle 2"/>
          <p:cNvSpPr>
            <a:spLocks noGrp="1"/>
          </p:cNvSpPr>
          <p:nvPr>
            <p:ph type="subTitle" idx="1"/>
          </p:nvPr>
        </p:nvSpPr>
        <p:spPr>
          <a:xfrm>
            <a:off x="684212" y="1897811"/>
            <a:ext cx="6400800" cy="3893389"/>
          </a:xfrm>
        </p:spPr>
        <p:txBody>
          <a:bodyPr>
            <a:normAutofit lnSpcReduction="10000"/>
          </a:bodyPr>
          <a:lstStyle/>
          <a:p>
            <a:pPr marL="342900" indent="-342900">
              <a:buFont typeface="Arial" panose="020B0604020202020204" pitchFamily="34" charset="0"/>
              <a:buChar char="•"/>
            </a:pPr>
            <a:r>
              <a:rPr lang="tr-TR" b="1" dirty="0"/>
              <a:t>LOGICRON </a:t>
            </a:r>
            <a:r>
              <a:rPr lang="tr-TR" dirty="0"/>
              <a:t>is a service based on the QPU usage.</a:t>
            </a:r>
          </a:p>
          <a:p>
            <a:pPr marL="342900" indent="-342900">
              <a:buFont typeface="Arial" panose="020B0604020202020204" pitchFamily="34" charset="0"/>
              <a:buChar char="•"/>
            </a:pPr>
            <a:r>
              <a:rPr lang="tr-TR" b="1" dirty="0"/>
              <a:t>Pricing is $0.75 per QPU seconds</a:t>
            </a:r>
            <a:r>
              <a:rPr lang="tr-TR" dirty="0"/>
              <a:t> for operations under 1 minutes.</a:t>
            </a:r>
          </a:p>
          <a:p>
            <a:pPr marL="342900" indent="-342900">
              <a:buFont typeface="Arial" panose="020B0604020202020204" pitchFamily="34" charset="0"/>
              <a:buChar char="•"/>
            </a:pPr>
            <a:r>
              <a:rPr lang="tr-TR" b="1" dirty="0"/>
              <a:t>Pricing is $0.73 per QPU seconds</a:t>
            </a:r>
            <a:r>
              <a:rPr lang="tr-TR" dirty="0"/>
              <a:t> for operations between 1 and 5 minutes.</a:t>
            </a:r>
          </a:p>
          <a:p>
            <a:pPr marL="342900" indent="-342900">
              <a:buFont typeface="Arial" panose="020B0604020202020204" pitchFamily="34" charset="0"/>
              <a:buChar char="•"/>
            </a:pPr>
            <a:r>
              <a:rPr lang="tr-TR" b="1" dirty="0"/>
              <a:t>Pricing is $0.70 per QPU seconds</a:t>
            </a:r>
            <a:r>
              <a:rPr lang="tr-TR" dirty="0"/>
              <a:t> for operations more than 5 minutes.</a:t>
            </a:r>
          </a:p>
          <a:p>
            <a:pPr marL="342900" indent="-342900">
              <a:buFont typeface="Arial" panose="020B0604020202020204" pitchFamily="34" charset="0"/>
              <a:buChar char="•"/>
            </a:pPr>
            <a:r>
              <a:rPr lang="tr-TR" dirty="0"/>
              <a:t>For customers who need the QPU service for </a:t>
            </a:r>
            <a:r>
              <a:rPr lang="tr-TR" b="1" dirty="0"/>
              <a:t>more than 30 minutes</a:t>
            </a:r>
            <a:r>
              <a:rPr lang="tr-TR" dirty="0"/>
              <a:t>; </a:t>
            </a:r>
            <a:r>
              <a:rPr lang="tr-TR" u="sng" dirty="0"/>
              <a:t>special pricing</a:t>
            </a:r>
            <a:r>
              <a:rPr lang="tr-TR" dirty="0"/>
              <a:t> offers apply.</a:t>
            </a:r>
          </a:p>
        </p:txBody>
      </p:sp>
      <p:pic>
        <p:nvPicPr>
          <p:cNvPr id="5" name="Picture 4"/>
          <p:cNvPicPr>
            <a:picLocks noChangeAspect="1"/>
          </p:cNvPicPr>
          <p:nvPr/>
        </p:nvPicPr>
        <p:blipFill>
          <a:blip r:embed="rId2"/>
          <a:stretch>
            <a:fillRect/>
          </a:stretch>
        </p:blipFill>
        <p:spPr>
          <a:xfrm>
            <a:off x="7381875" y="2622432"/>
            <a:ext cx="4255159" cy="2087592"/>
          </a:xfrm>
          <a:prstGeom prst="rect">
            <a:avLst/>
          </a:prstGeom>
          <a:effectLst>
            <a:innerShdw blurRad="114300" dist="63500">
              <a:prstClr val="black"/>
            </a:innerShdw>
          </a:effectLst>
        </p:spPr>
      </p:pic>
    </p:spTree>
    <p:extLst>
      <p:ext uri="{BB962C8B-B14F-4D97-AF65-F5344CB8AC3E}">
        <p14:creationId xmlns:p14="http://schemas.microsoft.com/office/powerpoint/2010/main" xmlns="" val="2776606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66776"/>
            <a:ext cx="10763041" cy="625415"/>
          </a:xfrm>
        </p:spPr>
        <p:txBody>
          <a:bodyPr>
            <a:normAutofit fontScale="90000"/>
          </a:bodyPr>
          <a:lstStyle/>
          <a:p>
            <a:r>
              <a:rPr lang="tr-TR" sz="3600" dirty="0" err="1" smtClean="0"/>
              <a:t>ApplIcatIon</a:t>
            </a:r>
            <a:r>
              <a:rPr lang="tr-TR" sz="3600" dirty="0" smtClean="0"/>
              <a:t> </a:t>
            </a:r>
            <a:r>
              <a:rPr lang="tr-TR" sz="3600" dirty="0" err="1" smtClean="0"/>
              <a:t>archItecture</a:t>
            </a:r>
            <a:endParaRPr lang="en-US" sz="3600" dirty="0"/>
          </a:p>
        </p:txBody>
      </p:sp>
      <p:pic>
        <p:nvPicPr>
          <p:cNvPr id="5" name="Picture 4"/>
          <p:cNvPicPr>
            <a:picLocks noChangeAspect="1"/>
          </p:cNvPicPr>
          <p:nvPr/>
        </p:nvPicPr>
        <p:blipFill>
          <a:blip r:embed="rId2"/>
          <a:stretch>
            <a:fillRect/>
          </a:stretch>
        </p:blipFill>
        <p:spPr>
          <a:xfrm>
            <a:off x="782053" y="881207"/>
            <a:ext cx="10567358" cy="5674869"/>
          </a:xfrm>
          <a:prstGeom prst="rect">
            <a:avLst/>
          </a:prstGeom>
          <a:effectLst>
            <a:innerShdw blurRad="114300" dist="63500">
              <a:prstClr val="black"/>
            </a:innerShdw>
          </a:effectLst>
        </p:spPr>
      </p:pic>
      <p:sp>
        <p:nvSpPr>
          <p:cNvPr id="3" name="Dikdörtgen 2">
            <a:extLst>
              <a:ext uri="{FF2B5EF4-FFF2-40B4-BE49-F238E27FC236}">
                <a16:creationId xmlns:a16="http://schemas.microsoft.com/office/drawing/2014/main" xmlns="" id="{0B169CD0-8543-49A4-BBBF-261BB42FDD9D}"/>
              </a:ext>
            </a:extLst>
          </p:cNvPr>
          <p:cNvSpPr/>
          <p:nvPr/>
        </p:nvSpPr>
        <p:spPr>
          <a:xfrm>
            <a:off x="1541253" y="3719423"/>
            <a:ext cx="1063923" cy="2875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xmlns="" id="{60531F2E-9497-4D19-AC10-E3B5525E2F27}"/>
              </a:ext>
            </a:extLst>
          </p:cNvPr>
          <p:cNvSpPr txBox="1"/>
          <p:nvPr/>
        </p:nvSpPr>
        <p:spPr>
          <a:xfrm>
            <a:off x="4867275" y="33432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Metin eklemek için tıklayın</a:t>
            </a:r>
          </a:p>
        </p:txBody>
      </p:sp>
      <p:sp>
        <p:nvSpPr>
          <p:cNvPr id="6" name="Metin kutusu 5">
            <a:extLst>
              <a:ext uri="{FF2B5EF4-FFF2-40B4-BE49-F238E27FC236}">
                <a16:creationId xmlns:a16="http://schemas.microsoft.com/office/drawing/2014/main" xmlns="" id="{2209FEBA-ED44-47CC-9BB2-7E219ECB44D3}"/>
              </a:ext>
            </a:extLst>
          </p:cNvPr>
          <p:cNvSpPr txBox="1"/>
          <p:nvPr/>
        </p:nvSpPr>
        <p:spPr>
          <a:xfrm>
            <a:off x="1545206" y="3658678"/>
            <a:ext cx="1017918" cy="461665"/>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tr-TR" sz="1200" b="1" dirty="0">
                <a:solidFill>
                  <a:schemeClr val="bg1"/>
                </a:solidFill>
              </a:rPr>
              <a:t>S3 Storage</a:t>
            </a:r>
            <a:endParaRPr lang="tr-TR"/>
          </a:p>
          <a:p>
            <a:pPr algn="ctr"/>
            <a:r>
              <a:rPr lang="tr-TR" sz="1200" b="1" dirty="0">
                <a:solidFill>
                  <a:schemeClr val="bg1"/>
                </a:solidFill>
              </a:rPr>
              <a:t>Buckets</a:t>
            </a:r>
          </a:p>
        </p:txBody>
      </p:sp>
    </p:spTree>
    <p:extLst>
      <p:ext uri="{BB962C8B-B14F-4D97-AF65-F5344CB8AC3E}">
        <p14:creationId xmlns:p14="http://schemas.microsoft.com/office/powerpoint/2010/main" xmlns="" val="2404129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660586"/>
          </a:xfrm>
        </p:spPr>
        <p:txBody>
          <a:bodyPr/>
          <a:lstStyle/>
          <a:p>
            <a:r>
              <a:rPr lang="tr-TR" dirty="0" err="1" smtClean="0"/>
              <a:t>TechnologIes</a:t>
            </a:r>
            <a:r>
              <a:rPr lang="tr-TR" dirty="0" smtClean="0"/>
              <a:t> </a:t>
            </a:r>
            <a:r>
              <a:rPr lang="tr-TR" dirty="0"/>
              <a:t>and frameworks</a:t>
            </a:r>
            <a:endParaRPr lang="en-US" dirty="0"/>
          </a:p>
        </p:txBody>
      </p:sp>
      <p:sp>
        <p:nvSpPr>
          <p:cNvPr id="3" name="Subtitle 2"/>
          <p:cNvSpPr>
            <a:spLocks noGrp="1"/>
          </p:cNvSpPr>
          <p:nvPr>
            <p:ph type="subTitle" idx="1"/>
          </p:nvPr>
        </p:nvSpPr>
        <p:spPr>
          <a:xfrm>
            <a:off x="779103" y="2739685"/>
            <a:ext cx="6400800" cy="1947333"/>
          </a:xfrm>
        </p:spPr>
        <p:txBody>
          <a:bodyPr>
            <a:normAutofit fontScale="85000" lnSpcReduction="20000"/>
          </a:bodyPr>
          <a:lstStyle/>
          <a:p>
            <a:pPr marL="342900" indent="-342900">
              <a:buFont typeface="Arial" panose="020B0604020202020204" pitchFamily="34" charset="0"/>
              <a:buChar char="•"/>
            </a:pPr>
            <a:r>
              <a:rPr lang="tr-TR" b="1" dirty="0"/>
              <a:t>Programming Language</a:t>
            </a:r>
            <a:r>
              <a:rPr lang="tr-TR" dirty="0"/>
              <a:t>: Python</a:t>
            </a:r>
          </a:p>
          <a:p>
            <a:pPr marL="342900" indent="-342900">
              <a:buFont typeface="Arial" panose="020B0604020202020204" pitchFamily="34" charset="0"/>
              <a:buChar char="•"/>
            </a:pPr>
            <a:r>
              <a:rPr lang="tr-TR" b="1" dirty="0"/>
              <a:t>Script Extension:</a:t>
            </a:r>
            <a:r>
              <a:rPr lang="tr-TR" dirty="0"/>
              <a:t> .ipynb</a:t>
            </a:r>
          </a:p>
          <a:p>
            <a:pPr marL="342900" indent="-342900">
              <a:buFont typeface="Arial" panose="020B0604020202020204" pitchFamily="34" charset="0"/>
              <a:buChar char="•"/>
            </a:pPr>
            <a:r>
              <a:rPr lang="tr-TR" b="1" dirty="0"/>
              <a:t>SDK:</a:t>
            </a:r>
            <a:r>
              <a:rPr lang="tr-TR" dirty="0"/>
              <a:t> OCEAN, </a:t>
            </a:r>
            <a:r>
              <a:rPr lang="tr-TR" dirty="0" err="1"/>
              <a:t>Leap</a:t>
            </a:r>
            <a:r>
              <a:rPr lang="tr-TR" dirty="0"/>
              <a:t>, </a:t>
            </a:r>
            <a:r>
              <a:rPr lang="tr-TR" dirty="0" err="1"/>
              <a:t>Matplotlib</a:t>
            </a:r>
            <a:r>
              <a:rPr lang="tr-TR" dirty="0"/>
              <a:t>, </a:t>
            </a:r>
            <a:r>
              <a:rPr lang="tr-TR" dirty="0" err="1"/>
              <a:t>NetworkX</a:t>
            </a:r>
            <a:r>
              <a:rPr lang="tr-TR" dirty="0"/>
              <a:t>, </a:t>
            </a:r>
          </a:p>
          <a:p>
            <a:pPr marL="342900" indent="-342900">
              <a:buFont typeface="Arial" panose="020B0604020202020204" pitchFamily="34" charset="0"/>
              <a:buChar char="•"/>
            </a:pPr>
            <a:r>
              <a:rPr lang="tr-TR" b="1" dirty="0"/>
              <a:t>IDE</a:t>
            </a:r>
            <a:r>
              <a:rPr lang="tr-TR" dirty="0"/>
              <a:t>: Python Notebook, Spyder, IntelliJ</a:t>
            </a:r>
          </a:p>
          <a:p>
            <a:pPr marL="342900" indent="-342900">
              <a:buFont typeface="Arial" panose="020B0604020202020204" pitchFamily="34" charset="0"/>
              <a:buChar char="•"/>
            </a:pPr>
            <a:r>
              <a:rPr lang="tr-TR" b="1" dirty="0"/>
              <a:t>Technologies:</a:t>
            </a:r>
            <a:r>
              <a:rPr lang="tr-TR" dirty="0"/>
              <a:t> Amazon Web Services, S3 Storage, Quantum </a:t>
            </a:r>
            <a:r>
              <a:rPr lang="tr-TR" dirty="0" err="1"/>
              <a:t>Annealing</a:t>
            </a:r>
            <a:r>
              <a:rPr lang="tr-TR" dirty="0"/>
              <a:t> </a:t>
            </a:r>
            <a:r>
              <a:rPr lang="tr-TR" dirty="0" err="1"/>
              <a:t>by</a:t>
            </a:r>
            <a:r>
              <a:rPr lang="tr-TR" dirty="0"/>
              <a:t> D-</a:t>
            </a:r>
            <a:r>
              <a:rPr lang="tr-TR" dirty="0" err="1"/>
              <a:t>Wave</a:t>
            </a:r>
            <a:r>
              <a:rPr lang="tr-TR" dirty="0"/>
              <a:t> </a:t>
            </a:r>
            <a:r>
              <a:rPr lang="tr-TR" dirty="0" err="1"/>
              <a:t>Leap</a:t>
            </a:r>
            <a:r>
              <a:rPr lang="tr-TR" dirty="0"/>
              <a:t> &amp; Ocean SDK</a:t>
            </a:r>
            <a:endParaRPr lang="en-US" dirty="0"/>
          </a:p>
        </p:txBody>
      </p:sp>
      <p:pic>
        <p:nvPicPr>
          <p:cNvPr id="4" name="Picture 3"/>
          <p:cNvPicPr>
            <a:picLocks noChangeAspect="1"/>
          </p:cNvPicPr>
          <p:nvPr/>
        </p:nvPicPr>
        <p:blipFill>
          <a:blip r:embed="rId2" cstate="print"/>
          <a:stretch>
            <a:fillRect/>
          </a:stretch>
        </p:blipFill>
        <p:spPr>
          <a:xfrm>
            <a:off x="966158" y="4929421"/>
            <a:ext cx="2820838" cy="1509148"/>
          </a:xfrm>
          <a:prstGeom prst="rect">
            <a:avLst/>
          </a:prstGeom>
          <a:effectLst>
            <a:innerShdw blurRad="114300" dist="63500">
              <a:prstClr val="black"/>
            </a:innerShdw>
          </a:effectLst>
        </p:spPr>
      </p:pic>
      <p:pic>
        <p:nvPicPr>
          <p:cNvPr id="5" name="Picture 4"/>
          <p:cNvPicPr>
            <a:picLocks noChangeAspect="1"/>
          </p:cNvPicPr>
          <p:nvPr/>
        </p:nvPicPr>
        <p:blipFill>
          <a:blip r:embed="rId3"/>
          <a:stretch>
            <a:fillRect/>
          </a:stretch>
        </p:blipFill>
        <p:spPr>
          <a:xfrm>
            <a:off x="3979503" y="4929421"/>
            <a:ext cx="2973389" cy="1476687"/>
          </a:xfrm>
          <a:prstGeom prst="rect">
            <a:avLst/>
          </a:prstGeom>
          <a:effectLst>
            <a:innerShdw blurRad="114300" dist="63500">
              <a:prstClr val="black"/>
            </a:innerShdw>
          </a:effectLst>
        </p:spPr>
      </p:pic>
      <p:pic>
        <p:nvPicPr>
          <p:cNvPr id="6" name="Picture 5"/>
          <p:cNvPicPr>
            <a:picLocks noChangeAspect="1"/>
          </p:cNvPicPr>
          <p:nvPr/>
        </p:nvPicPr>
        <p:blipFill>
          <a:blip r:embed="rId4" cstate="print"/>
          <a:stretch>
            <a:fillRect/>
          </a:stretch>
        </p:blipFill>
        <p:spPr>
          <a:xfrm>
            <a:off x="7179903" y="4929421"/>
            <a:ext cx="2205637" cy="1469239"/>
          </a:xfrm>
          <a:prstGeom prst="rect">
            <a:avLst/>
          </a:prstGeom>
          <a:effectLst>
            <a:innerShdw blurRad="114300" dist="63500">
              <a:prstClr val="black"/>
            </a:innerShdw>
          </a:effectLst>
        </p:spPr>
      </p:pic>
    </p:spTree>
    <p:extLst>
      <p:ext uri="{BB962C8B-B14F-4D97-AF65-F5344CB8AC3E}">
        <p14:creationId xmlns:p14="http://schemas.microsoft.com/office/powerpoint/2010/main" xmlns="" val="3836126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875582"/>
          </a:xfrm>
        </p:spPr>
        <p:txBody>
          <a:bodyPr/>
          <a:lstStyle/>
          <a:p>
            <a:r>
              <a:rPr lang="tr-TR" dirty="0" err="1"/>
              <a:t>I</a:t>
            </a:r>
            <a:r>
              <a:rPr lang="tr-TR" dirty="0" err="1" smtClean="0"/>
              <a:t>ndex</a:t>
            </a:r>
            <a:endParaRPr lang="en-US" dirty="0"/>
          </a:p>
        </p:txBody>
      </p:sp>
      <p:sp>
        <p:nvSpPr>
          <p:cNvPr id="3" name="Subtitle 2"/>
          <p:cNvSpPr>
            <a:spLocks noGrp="1"/>
          </p:cNvSpPr>
          <p:nvPr>
            <p:ph type="subTitle" idx="1"/>
          </p:nvPr>
        </p:nvSpPr>
        <p:spPr>
          <a:xfrm>
            <a:off x="684212" y="1561383"/>
            <a:ext cx="6400800" cy="4229818"/>
          </a:xfrm>
        </p:spPr>
        <p:txBody>
          <a:bodyPr>
            <a:normAutofit fontScale="92500"/>
          </a:bodyPr>
          <a:lstStyle/>
          <a:p>
            <a:pPr marL="342900" indent="-342900">
              <a:buFont typeface="Arial" panose="020B0604020202020204" pitchFamily="34" charset="0"/>
              <a:buChar char="•"/>
            </a:pPr>
            <a:r>
              <a:rPr lang="tr-TR" dirty="0"/>
              <a:t>Vision – pg. 34</a:t>
            </a:r>
          </a:p>
          <a:p>
            <a:pPr marL="342900" indent="-342900">
              <a:buFont typeface="Arial" panose="020B0604020202020204" pitchFamily="34" charset="0"/>
              <a:buChar char="•"/>
            </a:pPr>
            <a:r>
              <a:rPr lang="tr-TR" dirty="0"/>
              <a:t>Scope and Boundaries of LOGICRON – pg. 35</a:t>
            </a:r>
          </a:p>
          <a:p>
            <a:pPr marL="342900" indent="-342900">
              <a:buFont typeface="Arial" panose="020B0604020202020204" pitchFamily="34" charset="0"/>
              <a:buChar char="•"/>
            </a:pPr>
            <a:r>
              <a:rPr lang="tr-TR" dirty="0"/>
              <a:t>Use Cases – pg. 36</a:t>
            </a:r>
          </a:p>
          <a:p>
            <a:pPr marL="342900" indent="-342900">
              <a:buFont typeface="Arial" panose="020B0604020202020204" pitchFamily="34" charset="0"/>
              <a:buChar char="•"/>
            </a:pPr>
            <a:r>
              <a:rPr lang="tr-TR" dirty="0"/>
              <a:t>Income Model – pg. 37</a:t>
            </a:r>
          </a:p>
          <a:p>
            <a:pPr marL="342900" indent="-342900">
              <a:buFont typeface="Arial" panose="020B0604020202020204" pitchFamily="34" charset="0"/>
              <a:buChar char="•"/>
            </a:pPr>
            <a:r>
              <a:rPr lang="tr-TR" dirty="0"/>
              <a:t>Application Architecture – pg. 38</a:t>
            </a:r>
          </a:p>
          <a:p>
            <a:pPr marL="342900" indent="-342900">
              <a:buFont typeface="Arial" panose="020B0604020202020204" pitchFamily="34" charset="0"/>
              <a:buChar char="•"/>
            </a:pPr>
            <a:r>
              <a:rPr lang="tr-TR" dirty="0"/>
              <a:t>Technologies and Frameworks – pg. 39</a:t>
            </a:r>
          </a:p>
          <a:p>
            <a:pPr marL="342900" indent="-342900">
              <a:buFont typeface="Arial" panose="020B0604020202020204" pitchFamily="34" charset="0"/>
              <a:buChar char="•"/>
            </a:pPr>
            <a:r>
              <a:rPr lang="tr-TR" dirty="0"/>
              <a:t>Development Time Schedule – pg. 40</a:t>
            </a:r>
          </a:p>
          <a:p>
            <a:pPr marL="342900" indent="-342900">
              <a:buFont typeface="Arial" panose="020B0604020202020204" pitchFamily="34" charset="0"/>
              <a:buChar char="•"/>
            </a:pPr>
            <a:r>
              <a:rPr lang="tr-TR" dirty="0"/>
              <a:t>References – pg. 41</a:t>
            </a:r>
          </a:p>
          <a:p>
            <a:pPr marL="342900" indent="-342900">
              <a:buClr>
                <a:srgbClr val="FFFFFF"/>
              </a:buClr>
              <a:buFont typeface="Arial" panose="020B0604020202020204" pitchFamily="34" charset="0"/>
              <a:buChar char="•"/>
            </a:pPr>
            <a:r>
              <a:rPr lang="tr-TR" dirty="0" err="1"/>
              <a:t>Code</a:t>
            </a:r>
            <a:r>
              <a:rPr lang="tr-TR" dirty="0"/>
              <a:t> </a:t>
            </a:r>
            <a:r>
              <a:rPr lang="tr-TR" dirty="0" err="1"/>
              <a:t>and</a:t>
            </a:r>
            <a:r>
              <a:rPr lang="tr-TR" dirty="0"/>
              <a:t> </a:t>
            </a:r>
            <a:r>
              <a:rPr lang="tr-TR" dirty="0" err="1"/>
              <a:t>Commentary</a:t>
            </a:r>
            <a:r>
              <a:rPr lang="tr-TR" dirty="0"/>
              <a:t>  – </a:t>
            </a:r>
            <a:r>
              <a:rPr lang="tr-TR" dirty="0" err="1"/>
              <a:t>pg</a:t>
            </a:r>
            <a:r>
              <a:rPr lang="tr-TR" dirty="0"/>
              <a:t>. 42-64</a:t>
            </a:r>
          </a:p>
          <a:p>
            <a:pPr marL="342900" indent="-342900">
              <a:buClr>
                <a:srgbClr val="FFFFFF"/>
              </a:buClr>
              <a:buFont typeface="Arial" panose="020B0604020202020204" pitchFamily="34" charset="0"/>
              <a:buChar char="•"/>
            </a:pPr>
            <a:r>
              <a:rPr lang="tr-TR" dirty="0" err="1"/>
              <a:t>Challenges</a:t>
            </a:r>
            <a:r>
              <a:rPr lang="tr-TR" dirty="0"/>
              <a:t> </a:t>
            </a:r>
            <a:r>
              <a:rPr lang="tr-TR" dirty="0" err="1"/>
              <a:t>During</a:t>
            </a:r>
            <a:r>
              <a:rPr lang="tr-TR" dirty="0"/>
              <a:t> Development – </a:t>
            </a:r>
            <a:r>
              <a:rPr lang="tr-TR" dirty="0" err="1"/>
              <a:t>pg</a:t>
            </a:r>
            <a:r>
              <a:rPr lang="tr-TR" dirty="0"/>
              <a:t>. 65-66</a:t>
            </a:r>
          </a:p>
        </p:txBody>
      </p:sp>
      <p:pic>
        <p:nvPicPr>
          <p:cNvPr id="4" name="Picture 3"/>
          <p:cNvPicPr>
            <a:picLocks noChangeAspect="1"/>
          </p:cNvPicPr>
          <p:nvPr/>
        </p:nvPicPr>
        <p:blipFill>
          <a:blip r:embed="rId2" cstate="print"/>
          <a:stretch>
            <a:fillRect/>
          </a:stretch>
        </p:blipFill>
        <p:spPr>
          <a:xfrm>
            <a:off x="7085012" y="2538965"/>
            <a:ext cx="4342218" cy="2274654"/>
          </a:xfrm>
          <a:prstGeom prst="rect">
            <a:avLst/>
          </a:prstGeom>
          <a:effectLst>
            <a:innerShdw blurRad="114300" dist="63500">
              <a:prstClr val="black"/>
            </a:innerShdw>
          </a:effectLst>
        </p:spPr>
      </p:pic>
    </p:spTree>
    <p:extLst>
      <p:ext uri="{BB962C8B-B14F-4D97-AF65-F5344CB8AC3E}">
        <p14:creationId xmlns:p14="http://schemas.microsoft.com/office/powerpoint/2010/main" xmlns="" val="4478382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383876"/>
            <a:ext cx="8001000" cy="1626080"/>
          </a:xfrm>
        </p:spPr>
        <p:txBody>
          <a:bodyPr/>
          <a:lstStyle/>
          <a:p>
            <a:r>
              <a:rPr lang="tr-TR" dirty="0"/>
              <a:t>Project </a:t>
            </a:r>
            <a:r>
              <a:rPr lang="tr-TR" dirty="0" err="1"/>
              <a:t>development</a:t>
            </a:r>
            <a:r>
              <a:rPr lang="tr-TR" dirty="0"/>
              <a:t> </a:t>
            </a:r>
            <a:r>
              <a:rPr lang="tr-TR" dirty="0" err="1" smtClean="0"/>
              <a:t>TIme</a:t>
            </a:r>
            <a:r>
              <a:rPr lang="tr-TR" dirty="0" smtClean="0"/>
              <a:t> </a:t>
            </a:r>
            <a:r>
              <a:rPr lang="tr-TR" dirty="0"/>
              <a:t>schedule</a:t>
            </a:r>
            <a:endParaRPr lang="en-US" dirty="0"/>
          </a:p>
        </p:txBody>
      </p:sp>
      <p:sp>
        <p:nvSpPr>
          <p:cNvPr id="3" name="Subtitle 2"/>
          <p:cNvSpPr>
            <a:spLocks noGrp="1"/>
          </p:cNvSpPr>
          <p:nvPr>
            <p:ph type="subTitle" idx="1"/>
          </p:nvPr>
        </p:nvSpPr>
        <p:spPr>
          <a:xfrm>
            <a:off x="684211" y="2009956"/>
            <a:ext cx="6958793" cy="4045789"/>
          </a:xfrm>
        </p:spPr>
        <p:txBody>
          <a:bodyPr>
            <a:normAutofit fontScale="55000" lnSpcReduction="20000"/>
          </a:bodyPr>
          <a:lstStyle/>
          <a:p>
            <a:pPr marL="342900" indent="-342900">
              <a:buFont typeface="Arial" panose="020B0604020202020204" pitchFamily="34" charset="0"/>
              <a:buChar char="•"/>
            </a:pPr>
            <a:endParaRPr lang="tr-TR" sz="2900" dirty="0"/>
          </a:p>
          <a:p>
            <a:pPr marL="342900" indent="-342900">
              <a:buFont typeface="Arial" panose="020B0604020202020204" pitchFamily="34" charset="0"/>
              <a:buChar char="•"/>
            </a:pPr>
            <a:r>
              <a:rPr lang="tr-TR" sz="2900" b="1" dirty="0"/>
              <a:t>Week 1</a:t>
            </a:r>
            <a:r>
              <a:rPr lang="tr-TR" sz="2900" dirty="0"/>
              <a:t>: Integrating the D-Wave Leap API as a singleton module and validate it by testing with example distribution knot values.</a:t>
            </a:r>
          </a:p>
          <a:p>
            <a:pPr marL="342900" indent="-342900">
              <a:buFont typeface="Arial" panose="020B0604020202020204" pitchFamily="34" charset="0"/>
              <a:buChar char="•"/>
            </a:pPr>
            <a:r>
              <a:rPr lang="tr-TR" sz="2900" b="1" dirty="0" err="1"/>
              <a:t>Week</a:t>
            </a:r>
            <a:r>
              <a:rPr lang="tr-TR" sz="2900" b="1" dirty="0"/>
              <a:t> 2</a:t>
            </a:r>
            <a:r>
              <a:rPr lang="tr-TR" sz="2900" dirty="0"/>
              <a:t>: </a:t>
            </a:r>
            <a:r>
              <a:rPr lang="tr-TR" sz="2900" dirty="0" err="1"/>
              <a:t>Integrating</a:t>
            </a:r>
            <a:r>
              <a:rPr lang="tr-TR" sz="2900" dirty="0"/>
              <a:t> </a:t>
            </a:r>
            <a:r>
              <a:rPr lang="tr-TR" sz="2900" dirty="0" err="1"/>
              <a:t>the</a:t>
            </a:r>
            <a:r>
              <a:rPr lang="tr-TR" sz="2900" dirty="0"/>
              <a:t> Amazon Web Services – S3 Storage API as a singleton module and validate it by testing it with example read and write values.</a:t>
            </a:r>
          </a:p>
          <a:p>
            <a:pPr marL="342900" indent="-342900">
              <a:buFont typeface="Arial" panose="020B0604020202020204" pitchFamily="34" charset="0"/>
              <a:buChar char="•"/>
            </a:pPr>
            <a:r>
              <a:rPr lang="tr-TR" sz="2900" b="1" dirty="0"/>
              <a:t>Week 3</a:t>
            </a:r>
            <a:r>
              <a:rPr lang="tr-TR" sz="2900" dirty="0"/>
              <a:t>: Designing and implementing the necessary object class that will be used to store distribution knot principles by applying the OOP principles.</a:t>
            </a:r>
          </a:p>
          <a:p>
            <a:pPr marL="342900" indent="-342900">
              <a:buFont typeface="Arial" panose="020B0604020202020204" pitchFamily="34" charset="0"/>
              <a:buChar char="•"/>
            </a:pPr>
            <a:r>
              <a:rPr lang="tr-TR" sz="2900" b="1" dirty="0" err="1"/>
              <a:t>Week</a:t>
            </a:r>
            <a:r>
              <a:rPr lang="tr-TR" sz="2900" b="1" dirty="0"/>
              <a:t> 4:</a:t>
            </a:r>
            <a:r>
              <a:rPr lang="tr-TR" sz="2900" dirty="0"/>
              <a:t> </a:t>
            </a:r>
            <a:r>
              <a:rPr lang="tr-TR" sz="2900" dirty="0" err="1"/>
              <a:t>Designing</a:t>
            </a:r>
            <a:r>
              <a:rPr lang="tr-TR" sz="2900" dirty="0"/>
              <a:t> </a:t>
            </a:r>
            <a:r>
              <a:rPr lang="tr-TR" sz="2900" dirty="0" err="1"/>
              <a:t>and</a:t>
            </a:r>
            <a:r>
              <a:rPr lang="tr-TR" sz="2900" dirty="0"/>
              <a:t> </a:t>
            </a:r>
            <a:r>
              <a:rPr lang="tr-TR" sz="2900" dirty="0" err="1"/>
              <a:t>testing</a:t>
            </a:r>
            <a:r>
              <a:rPr lang="tr-TR" sz="2900" dirty="0"/>
              <a:t> </a:t>
            </a:r>
            <a:r>
              <a:rPr lang="tr-TR" sz="2900" dirty="0" err="1"/>
              <a:t>the</a:t>
            </a:r>
            <a:r>
              <a:rPr lang="tr-TR" sz="2900" dirty="0"/>
              <a:t> S3 Storage </a:t>
            </a:r>
            <a:r>
              <a:rPr lang="tr-TR" sz="2900" dirty="0" err="1"/>
              <a:t>by</a:t>
            </a:r>
            <a:r>
              <a:rPr lang="tr-TR" sz="2900" dirty="0"/>
              <a:t> </a:t>
            </a:r>
            <a:r>
              <a:rPr lang="tr-TR" sz="2900" dirty="0" err="1"/>
              <a:t>using</a:t>
            </a:r>
            <a:r>
              <a:rPr lang="tr-TR" sz="2900" dirty="0"/>
              <a:t> </a:t>
            </a:r>
            <a:r>
              <a:rPr lang="tr-TR" sz="2900" dirty="0" err="1"/>
              <a:t>object</a:t>
            </a:r>
            <a:r>
              <a:rPr lang="tr-TR" sz="2900" dirty="0"/>
              <a:t> </a:t>
            </a:r>
            <a:r>
              <a:rPr lang="tr-TR" sz="2900" dirty="0" err="1"/>
              <a:t>structure</a:t>
            </a:r>
            <a:r>
              <a:rPr lang="tr-TR" sz="2900" dirty="0"/>
              <a:t> of </a:t>
            </a:r>
            <a:r>
              <a:rPr lang="tr-TR" sz="2900" dirty="0" err="1"/>
              <a:t>the</a:t>
            </a:r>
            <a:r>
              <a:rPr lang="tr-TR" sz="2900" dirty="0"/>
              <a:t> </a:t>
            </a:r>
            <a:r>
              <a:rPr lang="tr-TR" sz="2900" dirty="0" err="1"/>
              <a:t>project</a:t>
            </a:r>
            <a:r>
              <a:rPr lang="tr-TR" sz="2900" dirty="0"/>
              <a:t>.</a:t>
            </a:r>
          </a:p>
          <a:p>
            <a:pPr marL="342900" indent="-342900">
              <a:buFont typeface="Arial" panose="020B0604020202020204" pitchFamily="34" charset="0"/>
              <a:buChar char="•"/>
            </a:pPr>
            <a:r>
              <a:rPr lang="tr-TR" sz="2900" b="1" dirty="0"/>
              <a:t>Week 5: </a:t>
            </a:r>
            <a:r>
              <a:rPr lang="tr-TR" sz="2900" dirty="0"/>
              <a:t>Designing and testing the D-Wave Leap by using the object structure for the project.</a:t>
            </a:r>
          </a:p>
          <a:p>
            <a:pPr marL="342900" indent="-342900">
              <a:buFont typeface="Arial" panose="020B0604020202020204" pitchFamily="34" charset="0"/>
              <a:buChar char="•"/>
            </a:pPr>
            <a:r>
              <a:rPr lang="tr-TR" sz="2900" b="1" dirty="0"/>
              <a:t>Week 6:</a:t>
            </a:r>
            <a:r>
              <a:rPr lang="tr-TR" sz="2900" dirty="0"/>
              <a:t> Merging the modules and testing them as a whole system.</a:t>
            </a:r>
          </a:p>
          <a:p>
            <a:endParaRPr lang="en-US" dirty="0"/>
          </a:p>
        </p:txBody>
      </p:sp>
      <p:pic>
        <p:nvPicPr>
          <p:cNvPr id="5" name="Picture 4"/>
          <p:cNvPicPr>
            <a:picLocks noChangeAspect="1"/>
          </p:cNvPicPr>
          <p:nvPr/>
        </p:nvPicPr>
        <p:blipFill>
          <a:blip r:embed="rId2"/>
          <a:stretch>
            <a:fillRect/>
          </a:stretch>
        </p:blipFill>
        <p:spPr>
          <a:xfrm>
            <a:off x="8358995" y="2319068"/>
            <a:ext cx="3037936" cy="3037936"/>
          </a:xfrm>
          <a:prstGeom prst="rect">
            <a:avLst/>
          </a:prstGeom>
          <a:effectLst>
            <a:innerShdw blurRad="114300" dist="63500">
              <a:prstClr val="black"/>
            </a:innerShdw>
          </a:effectLst>
        </p:spPr>
      </p:pic>
    </p:spTree>
    <p:extLst>
      <p:ext uri="{BB962C8B-B14F-4D97-AF65-F5344CB8AC3E}">
        <p14:creationId xmlns:p14="http://schemas.microsoft.com/office/powerpoint/2010/main" xmlns="" val="5982115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849703"/>
          </a:xfrm>
        </p:spPr>
        <p:txBody>
          <a:bodyPr/>
          <a:lstStyle/>
          <a:p>
            <a:r>
              <a:rPr lang="tr-TR" dirty="0"/>
              <a:t>references</a:t>
            </a:r>
            <a:endParaRPr lang="en-US" dirty="0"/>
          </a:p>
        </p:txBody>
      </p:sp>
      <p:sp>
        <p:nvSpPr>
          <p:cNvPr id="3" name="Subtitle 2"/>
          <p:cNvSpPr>
            <a:spLocks noGrp="1"/>
          </p:cNvSpPr>
          <p:nvPr>
            <p:ph type="subTitle" idx="1"/>
          </p:nvPr>
        </p:nvSpPr>
        <p:spPr>
          <a:xfrm>
            <a:off x="684212" y="1880560"/>
            <a:ext cx="6400800" cy="4255698"/>
          </a:xfrm>
        </p:spPr>
        <p:txBody>
          <a:bodyPr/>
          <a:lstStyle/>
          <a:p>
            <a:pPr marL="342900" indent="-342900">
              <a:buFont typeface="Arial" panose="020B0604020202020204" pitchFamily="34" charset="0"/>
              <a:buChar char="•"/>
            </a:pPr>
            <a:r>
              <a:rPr lang="tr-TR" dirty="0"/>
              <a:t>Quantum Computing for Everyone – Chris Bernhardt , MIT Press</a:t>
            </a:r>
          </a:p>
          <a:p>
            <a:pPr marL="342900" indent="-342900">
              <a:buFont typeface="Arial" panose="020B0604020202020204" pitchFamily="34" charset="0"/>
              <a:buChar char="•"/>
            </a:pPr>
            <a:r>
              <a:rPr lang="tr-TR" dirty="0"/>
              <a:t>Practical Quantum Computing for Developers – Vladimir Silva – Apress</a:t>
            </a:r>
          </a:p>
          <a:p>
            <a:pPr marL="342900" indent="-342900">
              <a:buFont typeface="Arial" panose="020B0604020202020204" pitchFamily="34" charset="0"/>
              <a:buChar char="•"/>
            </a:pPr>
            <a:r>
              <a:rPr lang="tr-TR" dirty="0"/>
              <a:t>Quantum Computation and Quantum Information – Michael A. Nielsen &amp; Isaac I. Chuang – Cambridge</a:t>
            </a:r>
          </a:p>
          <a:p>
            <a:pPr marL="342900" indent="-342900">
              <a:buFont typeface="Arial" panose="020B0604020202020204" pitchFamily="34" charset="0"/>
              <a:buChar char="•"/>
            </a:pPr>
            <a:r>
              <a:rPr lang="tr-TR" dirty="0"/>
              <a:t>Quantum Machine Learning – Peter Wittek – Elsevier Insights </a:t>
            </a:r>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7286535" y="2019569"/>
            <a:ext cx="4445390" cy="2645939"/>
          </a:xfrm>
          <a:prstGeom prst="rect">
            <a:avLst/>
          </a:prstGeom>
          <a:effectLst>
            <a:innerShdw blurRad="114300" dist="63500">
              <a:prstClr val="black"/>
            </a:innerShdw>
          </a:effectLst>
        </p:spPr>
      </p:pic>
    </p:spTree>
    <p:extLst>
      <p:ext uri="{BB962C8B-B14F-4D97-AF65-F5344CB8AC3E}">
        <p14:creationId xmlns:p14="http://schemas.microsoft.com/office/powerpoint/2010/main" xmlns="" val="24794785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168116E9-14D8-4186-9F0F-E8A4218FE5EB}"/>
              </a:ext>
            </a:extLst>
          </p:cNvPr>
          <p:cNvSpPr>
            <a:spLocks noGrp="1"/>
          </p:cNvSpPr>
          <p:nvPr>
            <p:ph type="ctrTitle"/>
          </p:nvPr>
        </p:nvSpPr>
        <p:spPr>
          <a:xfrm>
            <a:off x="669835" y="311988"/>
            <a:ext cx="8935528" cy="786443"/>
          </a:xfrm>
        </p:spPr>
        <p:txBody>
          <a:bodyPr>
            <a:normAutofit fontScale="90000"/>
          </a:bodyPr>
          <a:lstStyle/>
          <a:p>
            <a:r>
              <a:rPr lang="tr-TR" dirty="0" err="1"/>
              <a:t>Code</a:t>
            </a:r>
            <a:r>
              <a:rPr lang="tr-TR" dirty="0"/>
              <a:t> </a:t>
            </a:r>
            <a:r>
              <a:rPr lang="tr-TR" dirty="0" err="1"/>
              <a:t>and</a:t>
            </a:r>
            <a:r>
              <a:rPr lang="tr-TR" dirty="0"/>
              <a:t> </a:t>
            </a:r>
            <a:r>
              <a:rPr lang="tr-TR" dirty="0" err="1"/>
              <a:t>commentary</a:t>
            </a:r>
          </a:p>
        </p:txBody>
      </p:sp>
      <p:sp>
        <p:nvSpPr>
          <p:cNvPr id="3" name="Alt Başlık 2">
            <a:extLst>
              <a:ext uri="{FF2B5EF4-FFF2-40B4-BE49-F238E27FC236}">
                <a16:creationId xmlns:a16="http://schemas.microsoft.com/office/drawing/2014/main" xmlns="" id="{1A048C3F-D000-4020-9336-01335BFC99A0}"/>
              </a:ext>
            </a:extLst>
          </p:cNvPr>
          <p:cNvSpPr>
            <a:spLocks noGrp="1"/>
          </p:cNvSpPr>
          <p:nvPr>
            <p:ph type="subTitle" idx="1"/>
          </p:nvPr>
        </p:nvSpPr>
        <p:spPr>
          <a:xfrm>
            <a:off x="669835" y="1529112"/>
            <a:ext cx="6400799" cy="4808427"/>
          </a:xfrm>
        </p:spPr>
        <p:txBody>
          <a:bodyPr>
            <a:normAutofit/>
          </a:bodyPr>
          <a:lstStyle/>
          <a:p>
            <a:pPr marL="342900" indent="-342900">
              <a:buFont typeface="Arial" panose="05040102010807070707" pitchFamily="18" charset="2"/>
              <a:buChar char="•"/>
            </a:pPr>
            <a:r>
              <a:rPr lang="tr-TR" b="1" dirty="0"/>
              <a:t>Step 0:</a:t>
            </a:r>
            <a:r>
              <a:rPr lang="tr-TR" dirty="0"/>
              <a:t> </a:t>
            </a:r>
            <a:r>
              <a:rPr lang="tr-TR" dirty="0" err="1"/>
              <a:t>Importing</a:t>
            </a:r>
            <a:r>
              <a:rPr lang="tr-TR" dirty="0"/>
              <a:t> </a:t>
            </a:r>
            <a:r>
              <a:rPr lang="tr-TR" dirty="0" err="1"/>
              <a:t>the</a:t>
            </a:r>
            <a:r>
              <a:rPr lang="tr-TR" dirty="0"/>
              <a:t> </a:t>
            </a:r>
            <a:r>
              <a:rPr lang="tr-TR" dirty="0" err="1"/>
              <a:t>Necessary</a:t>
            </a:r>
            <a:r>
              <a:rPr lang="tr-TR" dirty="0"/>
              <a:t> Libraries </a:t>
            </a:r>
            <a:r>
              <a:rPr lang="tr-TR" dirty="0" err="1"/>
              <a:t>for</a:t>
            </a:r>
            <a:r>
              <a:rPr lang="tr-TR" dirty="0"/>
              <a:t> </a:t>
            </a:r>
            <a:r>
              <a:rPr lang="tr-TR" dirty="0" err="1"/>
              <a:t>Graph</a:t>
            </a:r>
            <a:r>
              <a:rPr lang="tr-TR" dirty="0"/>
              <a:t> </a:t>
            </a:r>
            <a:r>
              <a:rPr lang="tr-TR" dirty="0" err="1"/>
              <a:t>Generation</a:t>
            </a:r>
          </a:p>
          <a:p>
            <a:pPr marL="342900" indent="-342900">
              <a:buClr>
                <a:srgbClr val="FFFFFF"/>
              </a:buClr>
              <a:buFont typeface="Arial" panose="05040102010807070707" pitchFamily="18" charset="2"/>
              <a:buChar char="•"/>
            </a:pPr>
            <a:r>
              <a:rPr lang="tr-TR" b="1" dirty="0" err="1"/>
              <a:t>Introduction</a:t>
            </a:r>
            <a:r>
              <a:rPr lang="tr-TR" b="1" dirty="0"/>
              <a:t> A:</a:t>
            </a:r>
            <a:r>
              <a:rPr lang="tr-TR" dirty="0"/>
              <a:t> </a:t>
            </a:r>
            <a:r>
              <a:rPr lang="tr-TR" dirty="0" err="1"/>
              <a:t>Comprehending</a:t>
            </a:r>
            <a:r>
              <a:rPr lang="tr-TR" dirty="0"/>
              <a:t> </a:t>
            </a:r>
            <a:r>
              <a:rPr lang="tr-TR" dirty="0" err="1"/>
              <a:t>the</a:t>
            </a:r>
            <a:r>
              <a:rPr lang="tr-TR" dirty="0"/>
              <a:t> </a:t>
            </a:r>
            <a:r>
              <a:rPr lang="tr-TR" dirty="0" err="1"/>
              <a:t>Struggle</a:t>
            </a:r>
            <a:r>
              <a:rPr lang="tr-TR" dirty="0"/>
              <a:t> of </a:t>
            </a:r>
            <a:r>
              <a:rPr lang="tr-TR" dirty="0" err="1"/>
              <a:t>Travelling</a:t>
            </a:r>
            <a:r>
              <a:rPr lang="tr-TR" dirty="0"/>
              <a:t> </a:t>
            </a:r>
            <a:r>
              <a:rPr lang="tr-TR" dirty="0" err="1"/>
              <a:t>Salesman</a:t>
            </a:r>
            <a:r>
              <a:rPr lang="tr-TR" dirty="0"/>
              <a:t> Problem</a:t>
            </a:r>
          </a:p>
          <a:p>
            <a:pPr marL="342900" indent="-342900">
              <a:buClr>
                <a:srgbClr val="FFFFFF"/>
              </a:buClr>
              <a:buFont typeface="Arial" panose="05040102010807070707" pitchFamily="18" charset="2"/>
              <a:buChar char="•"/>
            </a:pPr>
            <a:r>
              <a:rPr lang="tr-TR" b="1" err="1"/>
              <a:t>Introduction</a:t>
            </a:r>
            <a:r>
              <a:rPr lang="tr-TR" b="1" dirty="0"/>
              <a:t> B</a:t>
            </a:r>
            <a:r>
              <a:rPr lang="tr-TR" dirty="0"/>
              <a:t>: </a:t>
            </a:r>
            <a:r>
              <a:rPr lang="tr-TR" err="1"/>
              <a:t>Performance</a:t>
            </a:r>
            <a:r>
              <a:rPr lang="tr-TR" dirty="0"/>
              <a:t> </a:t>
            </a:r>
            <a:r>
              <a:rPr lang="tr-TR" err="1"/>
              <a:t>Comparison</a:t>
            </a:r>
            <a:r>
              <a:rPr lang="tr-TR" dirty="0"/>
              <a:t> of CPU </a:t>
            </a:r>
            <a:r>
              <a:rPr lang="tr-TR" err="1"/>
              <a:t>and</a:t>
            </a:r>
            <a:r>
              <a:rPr lang="tr-TR" dirty="0"/>
              <a:t> QPU</a:t>
            </a:r>
          </a:p>
          <a:p>
            <a:pPr marL="342900" indent="-342900">
              <a:buClr>
                <a:srgbClr val="FFFFFF"/>
              </a:buClr>
              <a:buFont typeface="Arial" panose="05040102010807070707" pitchFamily="18" charset="2"/>
              <a:buChar char="•"/>
            </a:pPr>
            <a:r>
              <a:rPr lang="tr-TR" b="1" err="1"/>
              <a:t>Introduction</a:t>
            </a:r>
            <a:r>
              <a:rPr lang="tr-TR" b="1" dirty="0"/>
              <a:t> C</a:t>
            </a:r>
            <a:r>
              <a:rPr lang="tr-TR" dirty="0"/>
              <a:t>: </a:t>
            </a:r>
            <a:r>
              <a:rPr lang="tr-TR" err="1"/>
              <a:t>Accomplishing</a:t>
            </a:r>
            <a:r>
              <a:rPr lang="tr-TR" dirty="0"/>
              <a:t> </a:t>
            </a:r>
            <a:r>
              <a:rPr lang="tr-TR" err="1"/>
              <a:t>the</a:t>
            </a:r>
            <a:r>
              <a:rPr lang="tr-TR" dirty="0"/>
              <a:t> Impossible </a:t>
            </a:r>
            <a:r>
              <a:rPr lang="tr-TR" err="1"/>
              <a:t>with</a:t>
            </a:r>
            <a:r>
              <a:rPr lang="tr-TR" dirty="0"/>
              <a:t> Quantum </a:t>
            </a:r>
            <a:r>
              <a:rPr lang="tr-TR" err="1"/>
              <a:t>Annealer</a:t>
            </a:r>
          </a:p>
          <a:p>
            <a:pPr marL="342900" indent="-342900">
              <a:buClr>
                <a:srgbClr val="FFFFFF"/>
              </a:buClr>
              <a:buFont typeface="Arial" panose="05040102010807070707" pitchFamily="18" charset="2"/>
              <a:buChar char="•"/>
            </a:pPr>
            <a:r>
              <a:rPr lang="tr-TR" b="1" dirty="0"/>
              <a:t>Step 1</a:t>
            </a:r>
            <a:r>
              <a:rPr lang="tr-TR" dirty="0"/>
              <a:t>: </a:t>
            </a:r>
            <a:r>
              <a:rPr lang="tr-TR" err="1"/>
              <a:t>Initializing</a:t>
            </a:r>
            <a:r>
              <a:rPr lang="tr-TR" dirty="0"/>
              <a:t> </a:t>
            </a:r>
            <a:r>
              <a:rPr lang="tr-TR" err="1"/>
              <a:t>the</a:t>
            </a:r>
            <a:r>
              <a:rPr lang="tr-TR" dirty="0"/>
              <a:t> </a:t>
            </a:r>
            <a:r>
              <a:rPr lang="tr-TR" err="1"/>
              <a:t>Conditions</a:t>
            </a:r>
            <a:r>
              <a:rPr lang="tr-TR" dirty="0"/>
              <a:t> </a:t>
            </a:r>
            <a:r>
              <a:rPr lang="tr-TR" err="1"/>
              <a:t>We</a:t>
            </a:r>
            <a:r>
              <a:rPr lang="tr-TR" dirty="0"/>
              <a:t> </a:t>
            </a:r>
            <a:r>
              <a:rPr lang="tr-TR" err="1"/>
              <a:t>Want</a:t>
            </a:r>
            <a:r>
              <a:rPr lang="tr-TR" dirty="0"/>
              <a:t> </a:t>
            </a:r>
            <a:r>
              <a:rPr lang="tr-TR" err="1"/>
              <a:t>to</a:t>
            </a:r>
            <a:r>
              <a:rPr lang="tr-TR" dirty="0"/>
              <a:t> </a:t>
            </a:r>
            <a:r>
              <a:rPr lang="tr-TR" err="1"/>
              <a:t>Determine</a:t>
            </a:r>
            <a:r>
              <a:rPr lang="tr-TR" dirty="0"/>
              <a:t> </a:t>
            </a:r>
            <a:r>
              <a:rPr lang="tr-TR" err="1"/>
              <a:t>for</a:t>
            </a:r>
            <a:r>
              <a:rPr lang="tr-TR" dirty="0"/>
              <a:t> </a:t>
            </a:r>
            <a:r>
              <a:rPr lang="tr-TR" err="1"/>
              <a:t>Generated</a:t>
            </a:r>
            <a:r>
              <a:rPr lang="tr-TR" dirty="0"/>
              <a:t> </a:t>
            </a:r>
            <a:r>
              <a:rPr lang="tr-TR" err="1"/>
              <a:t>Graph</a:t>
            </a:r>
            <a:r>
              <a:rPr lang="tr-TR" dirty="0"/>
              <a:t> </a:t>
            </a:r>
            <a:r>
              <a:rPr lang="tr-TR" err="1"/>
              <a:t>Problems</a:t>
            </a:r>
          </a:p>
          <a:p>
            <a:pPr marL="342900" indent="-342900">
              <a:buClr>
                <a:srgbClr val="FFFFFF"/>
              </a:buClr>
              <a:buFont typeface="Arial" panose="05040102010807070707" pitchFamily="18" charset="2"/>
              <a:buChar char="•"/>
            </a:pPr>
            <a:r>
              <a:rPr lang="tr-TR" b="1" dirty="0"/>
              <a:t>Step 2:</a:t>
            </a:r>
            <a:r>
              <a:rPr lang="tr-TR" dirty="0"/>
              <a:t> </a:t>
            </a:r>
            <a:r>
              <a:rPr lang="tr-TR" err="1"/>
              <a:t>Generating</a:t>
            </a:r>
            <a:r>
              <a:rPr lang="tr-TR" dirty="0"/>
              <a:t> </a:t>
            </a:r>
            <a:r>
              <a:rPr lang="tr-TR" err="1"/>
              <a:t>the</a:t>
            </a:r>
            <a:r>
              <a:rPr lang="tr-TR" dirty="0"/>
              <a:t> Trial </a:t>
            </a:r>
            <a:r>
              <a:rPr lang="tr-TR" err="1"/>
              <a:t>Graph</a:t>
            </a:r>
            <a:r>
              <a:rPr lang="tr-TR" dirty="0"/>
              <a:t> </a:t>
            </a:r>
            <a:r>
              <a:rPr lang="tr-TR" err="1"/>
              <a:t>Problems</a:t>
            </a:r>
          </a:p>
          <a:p>
            <a:pPr marL="342900" indent="-342900">
              <a:buClr>
                <a:srgbClr val="FFFFFF"/>
              </a:buClr>
              <a:buFont typeface="Arial" panose="05040102010807070707" pitchFamily="18" charset="2"/>
              <a:buChar char="•"/>
            </a:pPr>
            <a:endParaRPr lang="tr-TR" dirty="0"/>
          </a:p>
        </p:txBody>
      </p:sp>
    </p:spTree>
    <p:extLst>
      <p:ext uri="{BB962C8B-B14F-4D97-AF65-F5344CB8AC3E}">
        <p14:creationId xmlns:p14="http://schemas.microsoft.com/office/powerpoint/2010/main" xmlns="" val="23099140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xmlns="" id="{93B34BAC-8822-4FC0-B4D2-D3D689704C95}"/>
              </a:ext>
            </a:extLst>
          </p:cNvPr>
          <p:cNvSpPr txBox="1"/>
          <p:nvPr/>
        </p:nvSpPr>
        <p:spPr>
          <a:xfrm>
            <a:off x="1101305" y="2150853"/>
            <a:ext cx="9917501"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ct val="20000"/>
              </a:spcBef>
              <a:spcAft>
                <a:spcPts val="600"/>
              </a:spcAft>
              <a:buFont typeface="Arial,Sans-Serif"/>
              <a:buChar char="•"/>
            </a:pPr>
            <a:r>
              <a:rPr lang="tr-TR" sz="2000" b="1" dirty="0"/>
              <a:t>Step 3</a:t>
            </a:r>
            <a:r>
              <a:rPr lang="tr-TR" sz="2000" dirty="0"/>
              <a:t>: </a:t>
            </a:r>
            <a:r>
              <a:rPr lang="tr-TR" sz="2000" err="1"/>
              <a:t>Storing</a:t>
            </a:r>
            <a:r>
              <a:rPr lang="tr-TR" sz="2000" dirty="0"/>
              <a:t> </a:t>
            </a:r>
            <a:r>
              <a:rPr lang="tr-TR" sz="2000" err="1"/>
              <a:t>the</a:t>
            </a:r>
            <a:r>
              <a:rPr lang="tr-TR" sz="2000" dirty="0"/>
              <a:t> </a:t>
            </a:r>
            <a:r>
              <a:rPr lang="tr-TR" sz="2000" err="1"/>
              <a:t>Generated</a:t>
            </a:r>
            <a:r>
              <a:rPr lang="tr-TR" sz="2000" dirty="0"/>
              <a:t> </a:t>
            </a:r>
            <a:r>
              <a:rPr lang="tr-TR" sz="2000" err="1"/>
              <a:t>Graphs</a:t>
            </a:r>
            <a:r>
              <a:rPr lang="tr-TR" sz="2000" dirty="0"/>
              <a:t> in AWS S3 Storage </a:t>
            </a:r>
            <a:r>
              <a:rPr lang="tr-TR" sz="2000" err="1"/>
              <a:t>Buckets</a:t>
            </a:r>
            <a:endParaRPr lang="tr-TR" sz="2000" dirty="0"/>
          </a:p>
          <a:p>
            <a:pPr marL="342900" indent="-342900">
              <a:spcBef>
                <a:spcPct val="20000"/>
              </a:spcBef>
              <a:spcAft>
                <a:spcPts val="600"/>
              </a:spcAft>
              <a:buFont typeface="Arial,Sans-Serif"/>
              <a:buChar char="•"/>
            </a:pPr>
            <a:r>
              <a:rPr lang="tr-TR" sz="2000" b="1" dirty="0"/>
              <a:t>Step 4:</a:t>
            </a:r>
            <a:r>
              <a:rPr lang="tr-TR" sz="2000" dirty="0"/>
              <a:t> </a:t>
            </a:r>
            <a:r>
              <a:rPr lang="tr-TR" sz="2000" dirty="0" err="1"/>
              <a:t>Retrieving</a:t>
            </a:r>
            <a:r>
              <a:rPr lang="tr-TR" sz="2000" dirty="0"/>
              <a:t> </a:t>
            </a:r>
            <a:r>
              <a:rPr lang="tr-TR" sz="2000" dirty="0" err="1"/>
              <a:t>the</a:t>
            </a:r>
            <a:r>
              <a:rPr lang="tr-TR" sz="2000" dirty="0"/>
              <a:t> </a:t>
            </a:r>
            <a:r>
              <a:rPr lang="tr-TR" sz="2000" dirty="0" err="1"/>
              <a:t>Graphs</a:t>
            </a:r>
            <a:r>
              <a:rPr lang="tr-TR" sz="2000" dirty="0"/>
              <a:t> </a:t>
            </a:r>
            <a:r>
              <a:rPr lang="tr-TR" sz="2000" dirty="0" err="1"/>
              <a:t>from</a:t>
            </a:r>
            <a:r>
              <a:rPr lang="tr-TR" sz="2000" dirty="0"/>
              <a:t> </a:t>
            </a:r>
            <a:r>
              <a:rPr lang="tr-TR" sz="2000" dirty="0" err="1"/>
              <a:t>the</a:t>
            </a:r>
            <a:r>
              <a:rPr lang="tr-TR" sz="2000" dirty="0"/>
              <a:t> S3 </a:t>
            </a:r>
            <a:r>
              <a:rPr lang="tr-TR" sz="2000" dirty="0" err="1"/>
              <a:t>Buckets</a:t>
            </a:r>
            <a:endParaRPr lang="tr-TR" sz="2000" dirty="0"/>
          </a:p>
          <a:p>
            <a:pPr marL="342900" indent="-342900">
              <a:spcBef>
                <a:spcPct val="20000"/>
              </a:spcBef>
              <a:spcAft>
                <a:spcPts val="600"/>
              </a:spcAft>
              <a:buFont typeface="Arial,Sans-Serif"/>
              <a:buChar char="•"/>
            </a:pPr>
            <a:r>
              <a:rPr lang="tr-TR" sz="2000" b="1" dirty="0"/>
              <a:t>Step 5:</a:t>
            </a:r>
            <a:r>
              <a:rPr lang="tr-TR" sz="2000" dirty="0"/>
              <a:t> </a:t>
            </a:r>
            <a:r>
              <a:rPr lang="tr-TR" sz="2000" err="1"/>
              <a:t>Solving</a:t>
            </a:r>
            <a:r>
              <a:rPr lang="tr-TR" sz="2000" dirty="0"/>
              <a:t> </a:t>
            </a:r>
            <a:r>
              <a:rPr lang="tr-TR" sz="2000" err="1"/>
              <a:t>The</a:t>
            </a:r>
            <a:r>
              <a:rPr lang="tr-TR" sz="2000" dirty="0"/>
              <a:t> </a:t>
            </a:r>
            <a:r>
              <a:rPr lang="tr-TR" sz="2000" err="1"/>
              <a:t>Graphs</a:t>
            </a:r>
            <a:r>
              <a:rPr lang="tr-TR" sz="2000" dirty="0"/>
              <a:t> in Quantum </a:t>
            </a:r>
            <a:r>
              <a:rPr lang="tr-TR" sz="2000" err="1"/>
              <a:t>Processing</a:t>
            </a:r>
            <a:r>
              <a:rPr lang="tr-TR" sz="2000" dirty="0"/>
              <a:t> </a:t>
            </a:r>
            <a:r>
              <a:rPr lang="tr-TR" sz="2000" err="1"/>
              <a:t>Unit</a:t>
            </a:r>
            <a:r>
              <a:rPr lang="tr-TR" sz="2000" dirty="0"/>
              <a:t> (QPU) </a:t>
            </a:r>
            <a:r>
              <a:rPr lang="tr-TR" sz="2000" err="1"/>
              <a:t>by</a:t>
            </a:r>
            <a:r>
              <a:rPr lang="tr-TR" sz="2000" dirty="0"/>
              <a:t> D-</a:t>
            </a:r>
            <a:r>
              <a:rPr lang="tr-TR" sz="2000" err="1"/>
              <a:t>Wave</a:t>
            </a:r>
            <a:endParaRPr lang="tr-TR" sz="2000" dirty="0"/>
          </a:p>
          <a:p>
            <a:pPr marL="342900" indent="-342900">
              <a:spcBef>
                <a:spcPct val="20000"/>
              </a:spcBef>
              <a:spcAft>
                <a:spcPts val="600"/>
              </a:spcAft>
              <a:buFont typeface="Arial,Sans-Serif"/>
              <a:buChar char="•"/>
            </a:pPr>
            <a:r>
              <a:rPr lang="tr-TR" sz="2000" b="1" dirty="0"/>
              <a:t>Step 6</a:t>
            </a:r>
            <a:r>
              <a:rPr lang="tr-TR" sz="2000" dirty="0"/>
              <a:t>: </a:t>
            </a:r>
            <a:r>
              <a:rPr lang="tr-TR" sz="2000" dirty="0" err="1"/>
              <a:t>Storing</a:t>
            </a:r>
            <a:r>
              <a:rPr lang="tr-TR" sz="2000" dirty="0"/>
              <a:t> </a:t>
            </a:r>
            <a:r>
              <a:rPr lang="tr-TR" sz="2000" dirty="0" err="1"/>
              <a:t>the</a:t>
            </a:r>
            <a:r>
              <a:rPr lang="tr-TR" sz="2000" dirty="0"/>
              <a:t> </a:t>
            </a:r>
            <a:r>
              <a:rPr lang="tr-TR" sz="2000" dirty="0" err="1"/>
              <a:t>Graph</a:t>
            </a:r>
            <a:r>
              <a:rPr lang="tr-TR" sz="2000" dirty="0"/>
              <a:t> </a:t>
            </a:r>
            <a:r>
              <a:rPr lang="tr-TR" sz="2000" dirty="0" err="1"/>
              <a:t>Results</a:t>
            </a:r>
            <a:r>
              <a:rPr lang="tr-TR" sz="2000" dirty="0"/>
              <a:t> in AWS S3 </a:t>
            </a:r>
            <a:r>
              <a:rPr lang="tr-TR" sz="2000" dirty="0" err="1"/>
              <a:t>Buckets</a:t>
            </a:r>
            <a:endParaRPr lang="tr-TR" sz="2000" dirty="0"/>
          </a:p>
          <a:p>
            <a:pPr marL="342900" indent="-342900">
              <a:spcBef>
                <a:spcPct val="20000"/>
              </a:spcBef>
              <a:spcAft>
                <a:spcPts val="600"/>
              </a:spcAft>
              <a:buFont typeface="Arial,Sans-Serif"/>
              <a:buChar char="•"/>
            </a:pPr>
            <a:r>
              <a:rPr lang="tr-TR" sz="2000" b="1" dirty="0"/>
              <a:t>Step 7</a:t>
            </a:r>
            <a:r>
              <a:rPr lang="tr-TR" sz="2000" dirty="0"/>
              <a:t>: </a:t>
            </a:r>
            <a:r>
              <a:rPr lang="tr-TR" sz="2000" dirty="0" err="1"/>
              <a:t>Retrieving</a:t>
            </a:r>
            <a:r>
              <a:rPr lang="tr-TR" sz="2000" dirty="0"/>
              <a:t> </a:t>
            </a:r>
            <a:r>
              <a:rPr lang="tr-TR" sz="2000" dirty="0" err="1"/>
              <a:t>the</a:t>
            </a:r>
            <a:r>
              <a:rPr lang="tr-TR" sz="2000" dirty="0"/>
              <a:t> </a:t>
            </a:r>
            <a:r>
              <a:rPr lang="tr-TR" sz="2000" dirty="0" err="1"/>
              <a:t>Graph</a:t>
            </a:r>
            <a:r>
              <a:rPr lang="tr-TR" sz="2000" dirty="0"/>
              <a:t> </a:t>
            </a:r>
            <a:r>
              <a:rPr lang="tr-TR" sz="2000" dirty="0" err="1"/>
              <a:t>Results</a:t>
            </a:r>
            <a:r>
              <a:rPr lang="tr-TR" sz="2000" dirty="0"/>
              <a:t> </a:t>
            </a:r>
            <a:r>
              <a:rPr lang="tr-TR" sz="2000" dirty="0" err="1"/>
              <a:t>from</a:t>
            </a:r>
            <a:r>
              <a:rPr lang="tr-TR" sz="2000" dirty="0"/>
              <a:t> S3 </a:t>
            </a:r>
            <a:r>
              <a:rPr lang="tr-TR" sz="2000" dirty="0" err="1"/>
              <a:t>Buckets</a:t>
            </a:r>
            <a:endParaRPr lang="tr-TR" sz="2000" dirty="0"/>
          </a:p>
          <a:p>
            <a:pPr marL="342900" indent="-342900">
              <a:spcBef>
                <a:spcPct val="20000"/>
              </a:spcBef>
              <a:spcAft>
                <a:spcPts val="600"/>
              </a:spcAft>
              <a:buFont typeface="Arial,Sans-Serif"/>
              <a:buChar char="•"/>
            </a:pPr>
            <a:r>
              <a:rPr lang="tr-TR" sz="2000" b="1" dirty="0"/>
              <a:t>Step 8</a:t>
            </a:r>
            <a:r>
              <a:rPr lang="tr-TR" sz="2000" dirty="0"/>
              <a:t>: Printing </a:t>
            </a:r>
            <a:r>
              <a:rPr lang="tr-TR" sz="2000" dirty="0" err="1"/>
              <a:t>the</a:t>
            </a:r>
            <a:r>
              <a:rPr lang="tr-TR" sz="2000" dirty="0"/>
              <a:t> </a:t>
            </a:r>
            <a:r>
              <a:rPr lang="tr-TR" sz="2000" dirty="0" err="1"/>
              <a:t>Result</a:t>
            </a:r>
            <a:r>
              <a:rPr lang="tr-TR" sz="2000" dirty="0"/>
              <a:t> </a:t>
            </a:r>
            <a:r>
              <a:rPr lang="tr-TR" sz="2000" dirty="0" err="1"/>
              <a:t>Lists</a:t>
            </a:r>
            <a:endParaRPr lang="tr-TR" sz="2000" dirty="0"/>
          </a:p>
          <a:p>
            <a:pPr algn="l"/>
            <a:endParaRPr lang="tr-TR" sz="2000" dirty="0"/>
          </a:p>
        </p:txBody>
      </p:sp>
    </p:spTree>
    <p:extLst>
      <p:ext uri="{BB962C8B-B14F-4D97-AF65-F5344CB8AC3E}">
        <p14:creationId xmlns:p14="http://schemas.microsoft.com/office/powerpoint/2010/main" xmlns="" val="36416187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ekran görüntüsü içeren bir resim&#10;&#10;Çok yüksek güvenilirlikle oluşturulmuş açıklama">
            <a:extLst>
              <a:ext uri="{FF2B5EF4-FFF2-40B4-BE49-F238E27FC236}">
                <a16:creationId xmlns:a16="http://schemas.microsoft.com/office/drawing/2014/main" xmlns="" id="{C02FFCCE-5F51-4E91-AD7E-FE8E2BC1A663}"/>
              </a:ext>
            </a:extLst>
          </p:cNvPr>
          <p:cNvPicPr>
            <a:picLocks noChangeAspect="1"/>
          </p:cNvPicPr>
          <p:nvPr/>
        </p:nvPicPr>
        <p:blipFill>
          <a:blip r:embed="rId2"/>
          <a:stretch>
            <a:fillRect/>
          </a:stretch>
        </p:blipFill>
        <p:spPr>
          <a:xfrm>
            <a:off x="396816" y="2152741"/>
            <a:ext cx="11340860" cy="19774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314165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408A549F-46A2-44BE-8570-B35CC51EEA29}"/>
              </a:ext>
            </a:extLst>
          </p:cNvPr>
          <p:cNvPicPr>
            <a:picLocks noChangeAspect="1"/>
          </p:cNvPicPr>
          <p:nvPr/>
        </p:nvPicPr>
        <p:blipFill>
          <a:blip r:embed="rId2"/>
          <a:stretch>
            <a:fillRect/>
          </a:stretch>
        </p:blipFill>
        <p:spPr>
          <a:xfrm>
            <a:off x="253042" y="859881"/>
            <a:ext cx="11700292" cy="532514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103051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kırmızı içeren bir resim&#10;&#10;Yüksek güvenilirlikle oluşturulmuş açıklama">
            <a:extLst>
              <a:ext uri="{FF2B5EF4-FFF2-40B4-BE49-F238E27FC236}">
                <a16:creationId xmlns:a16="http://schemas.microsoft.com/office/drawing/2014/main" xmlns="" id="{1D4DA02C-E891-4177-B671-417E945F0AE4}"/>
              </a:ext>
            </a:extLst>
          </p:cNvPr>
          <p:cNvPicPr>
            <a:picLocks noChangeAspect="1"/>
          </p:cNvPicPr>
          <p:nvPr/>
        </p:nvPicPr>
        <p:blipFill>
          <a:blip r:embed="rId2"/>
          <a:stretch>
            <a:fillRect/>
          </a:stretch>
        </p:blipFill>
        <p:spPr>
          <a:xfrm>
            <a:off x="1863306" y="145007"/>
            <a:ext cx="8163462" cy="65679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091321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a:extLst>
              <a:ext uri="{FF2B5EF4-FFF2-40B4-BE49-F238E27FC236}">
                <a16:creationId xmlns:a16="http://schemas.microsoft.com/office/drawing/2014/main" xmlns="" id="{DEACE4AB-E874-4A60-95EA-9226BC657371}"/>
              </a:ext>
            </a:extLst>
          </p:cNvPr>
          <p:cNvPicPr>
            <a:picLocks noChangeAspect="1"/>
          </p:cNvPicPr>
          <p:nvPr/>
        </p:nvPicPr>
        <p:blipFill>
          <a:blip r:embed="rId2"/>
          <a:stretch>
            <a:fillRect/>
          </a:stretch>
        </p:blipFill>
        <p:spPr>
          <a:xfrm>
            <a:off x="1963948" y="145735"/>
            <a:ext cx="7990935" cy="655215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10353045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7EE3863F-BF49-4021-8A50-45555D12C28C}"/>
              </a:ext>
            </a:extLst>
          </p:cNvPr>
          <p:cNvPicPr>
            <a:picLocks noChangeAspect="1"/>
          </p:cNvPicPr>
          <p:nvPr/>
        </p:nvPicPr>
        <p:blipFill>
          <a:blip r:embed="rId2"/>
          <a:stretch>
            <a:fillRect/>
          </a:stretch>
        </p:blipFill>
        <p:spPr>
          <a:xfrm>
            <a:off x="238665" y="718667"/>
            <a:ext cx="11714670" cy="52481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70848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906A1B34-3ECE-4EA5-9CEE-35D140B2EFBD}"/>
              </a:ext>
            </a:extLst>
          </p:cNvPr>
          <p:cNvPicPr>
            <a:picLocks noChangeAspect="1"/>
          </p:cNvPicPr>
          <p:nvPr/>
        </p:nvPicPr>
        <p:blipFill>
          <a:blip r:embed="rId2"/>
          <a:stretch>
            <a:fillRect/>
          </a:stretch>
        </p:blipFill>
        <p:spPr>
          <a:xfrm>
            <a:off x="828137" y="321342"/>
            <a:ext cx="10391953" cy="628720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877071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800"/>
            <a:ext cx="8001000" cy="1617454"/>
          </a:xfrm>
        </p:spPr>
        <p:txBody>
          <a:bodyPr/>
          <a:lstStyle/>
          <a:p>
            <a:r>
              <a:rPr lang="tr-TR" dirty="0" err="1"/>
              <a:t>What</a:t>
            </a:r>
            <a:r>
              <a:rPr lang="tr-TR" dirty="0"/>
              <a:t> </a:t>
            </a:r>
            <a:r>
              <a:rPr lang="tr-TR" dirty="0" smtClean="0"/>
              <a:t>Is </a:t>
            </a:r>
            <a:r>
              <a:rPr lang="tr-TR" dirty="0" err="1"/>
              <a:t>quantum</a:t>
            </a:r>
            <a:r>
              <a:rPr lang="tr-TR" dirty="0"/>
              <a:t> </a:t>
            </a:r>
            <a:r>
              <a:rPr lang="tr-TR" dirty="0" err="1" smtClean="0"/>
              <a:t>ComputIng</a:t>
            </a:r>
            <a:r>
              <a:rPr lang="tr-TR" dirty="0"/>
              <a:t>?</a:t>
            </a:r>
            <a:endParaRPr lang="en-US" dirty="0"/>
          </a:p>
        </p:txBody>
      </p:sp>
      <p:sp>
        <p:nvSpPr>
          <p:cNvPr id="3" name="Subtitle 2"/>
          <p:cNvSpPr>
            <a:spLocks noGrp="1"/>
          </p:cNvSpPr>
          <p:nvPr>
            <p:ph type="subTitle" idx="1"/>
          </p:nvPr>
        </p:nvSpPr>
        <p:spPr>
          <a:xfrm>
            <a:off x="684212" y="2406772"/>
            <a:ext cx="6400800" cy="3487946"/>
          </a:xfrm>
        </p:spPr>
        <p:txBody>
          <a:bodyPr>
            <a:normAutofit fontScale="92500" lnSpcReduction="10000"/>
          </a:bodyPr>
          <a:lstStyle/>
          <a:p>
            <a:pPr marL="342900" indent="-342900">
              <a:buFont typeface="Arial" panose="020B0604020202020204" pitchFamily="34" charset="0"/>
              <a:buChar char="•"/>
            </a:pPr>
            <a:r>
              <a:rPr lang="tr-TR" dirty="0"/>
              <a:t>Quantum Computing is not a new type of computational approach, but is the discovery of the true nature of computation.</a:t>
            </a:r>
          </a:p>
          <a:p>
            <a:pPr marL="342900" indent="-342900">
              <a:buFont typeface="Arial" panose="020B0604020202020204" pitchFamily="34" charset="0"/>
              <a:buChar char="•"/>
            </a:pPr>
            <a:r>
              <a:rPr lang="tr-TR" dirty="0"/>
              <a:t>A Quantum Computer is the Computational Device that operates not under the rules of Traditional Physics, but Quantum Physics.</a:t>
            </a:r>
          </a:p>
          <a:p>
            <a:pPr marL="342900" indent="-342900">
              <a:buFont typeface="Arial" panose="020B0604020202020204" pitchFamily="34" charset="0"/>
              <a:buChar char="•"/>
            </a:pPr>
            <a:r>
              <a:rPr lang="tr-TR" dirty="0"/>
              <a:t>Quantum Laws of Nature is nearly completely different than Traditional Physics Rules and have their own mechanisms that works for sub-atomic particles; which knit the fabric of the whole universe together.</a:t>
            </a:r>
          </a:p>
        </p:txBody>
      </p:sp>
      <p:pic>
        <p:nvPicPr>
          <p:cNvPr id="4" name="Picture 3"/>
          <p:cNvPicPr>
            <a:picLocks noChangeAspect="1"/>
          </p:cNvPicPr>
          <p:nvPr/>
        </p:nvPicPr>
        <p:blipFill>
          <a:blip r:embed="rId2"/>
          <a:stretch>
            <a:fillRect/>
          </a:stretch>
        </p:blipFill>
        <p:spPr>
          <a:xfrm>
            <a:off x="7382054" y="2482340"/>
            <a:ext cx="4004813" cy="2694543"/>
          </a:xfrm>
          <a:prstGeom prst="rect">
            <a:avLst/>
          </a:prstGeom>
          <a:effectLst>
            <a:innerShdw blurRad="114300" dist="63500">
              <a:prstClr val="black"/>
            </a:innerShdw>
          </a:effectLst>
        </p:spPr>
      </p:pic>
    </p:spTree>
    <p:extLst>
      <p:ext uri="{BB962C8B-B14F-4D97-AF65-F5344CB8AC3E}">
        <p14:creationId xmlns:p14="http://schemas.microsoft.com/office/powerpoint/2010/main" xmlns="" val="36585917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A7277FCD-A88E-40E4-AA18-F08000B03875}"/>
              </a:ext>
            </a:extLst>
          </p:cNvPr>
          <p:cNvPicPr>
            <a:picLocks noChangeAspect="1"/>
          </p:cNvPicPr>
          <p:nvPr/>
        </p:nvPicPr>
        <p:blipFill>
          <a:blip r:embed="rId2"/>
          <a:stretch>
            <a:fillRect/>
          </a:stretch>
        </p:blipFill>
        <p:spPr>
          <a:xfrm>
            <a:off x="310552" y="1287917"/>
            <a:ext cx="11527764" cy="39371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036033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DB309946-DAD9-44A3-BF57-6FFE38583924}"/>
              </a:ext>
            </a:extLst>
          </p:cNvPr>
          <p:cNvPicPr>
            <a:picLocks noChangeAspect="1"/>
          </p:cNvPicPr>
          <p:nvPr/>
        </p:nvPicPr>
        <p:blipFill>
          <a:blip r:embed="rId2"/>
          <a:stretch>
            <a:fillRect/>
          </a:stretch>
        </p:blipFill>
        <p:spPr>
          <a:xfrm>
            <a:off x="554966" y="203335"/>
            <a:ext cx="10837652" cy="643695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077980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0B0074B8-6D4A-4A18-8E0D-6A130D266A51}"/>
              </a:ext>
            </a:extLst>
          </p:cNvPr>
          <p:cNvPicPr>
            <a:picLocks noChangeAspect="1"/>
          </p:cNvPicPr>
          <p:nvPr/>
        </p:nvPicPr>
        <p:blipFill>
          <a:blip r:embed="rId2"/>
          <a:stretch>
            <a:fillRect/>
          </a:stretch>
        </p:blipFill>
        <p:spPr>
          <a:xfrm>
            <a:off x="641231" y="291444"/>
            <a:ext cx="10952671" cy="62751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0449143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B7C8CE7B-C3F8-43C7-A061-7153EF9A9F06}"/>
              </a:ext>
            </a:extLst>
          </p:cNvPr>
          <p:cNvPicPr>
            <a:picLocks noChangeAspect="1"/>
          </p:cNvPicPr>
          <p:nvPr/>
        </p:nvPicPr>
        <p:blipFill>
          <a:blip r:embed="rId2"/>
          <a:stretch>
            <a:fillRect/>
          </a:stretch>
        </p:blipFill>
        <p:spPr>
          <a:xfrm>
            <a:off x="281796" y="523379"/>
            <a:ext cx="11570897" cy="589750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9001104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A50DA963-F053-4AE7-8C2F-4DE0504042E3}"/>
              </a:ext>
            </a:extLst>
          </p:cNvPr>
          <p:cNvPicPr>
            <a:picLocks noChangeAspect="1"/>
          </p:cNvPicPr>
          <p:nvPr/>
        </p:nvPicPr>
        <p:blipFill>
          <a:blip r:embed="rId2"/>
          <a:stretch>
            <a:fillRect/>
          </a:stretch>
        </p:blipFill>
        <p:spPr>
          <a:xfrm>
            <a:off x="396816" y="719453"/>
            <a:ext cx="11427124" cy="534720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084936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83AD3EEA-D94F-4CD9-8F00-090BBDF6259B}"/>
              </a:ext>
            </a:extLst>
          </p:cNvPr>
          <p:cNvPicPr>
            <a:picLocks noChangeAspect="1"/>
          </p:cNvPicPr>
          <p:nvPr/>
        </p:nvPicPr>
        <p:blipFill>
          <a:blip r:embed="rId2"/>
          <a:stretch>
            <a:fillRect/>
          </a:stretch>
        </p:blipFill>
        <p:spPr>
          <a:xfrm>
            <a:off x="281796" y="913443"/>
            <a:ext cx="11628407" cy="497360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6305513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BB0164FD-F84F-4D46-AE89-1792347B0650}"/>
              </a:ext>
            </a:extLst>
          </p:cNvPr>
          <p:cNvPicPr>
            <a:picLocks noChangeAspect="1"/>
          </p:cNvPicPr>
          <p:nvPr/>
        </p:nvPicPr>
        <p:blipFill>
          <a:blip r:embed="rId2"/>
          <a:stretch>
            <a:fillRect/>
          </a:stretch>
        </p:blipFill>
        <p:spPr>
          <a:xfrm>
            <a:off x="281798" y="408401"/>
            <a:ext cx="11642783" cy="59261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3884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8711EA9B-F896-47A7-AA21-09FEC78CF5B8}"/>
              </a:ext>
            </a:extLst>
          </p:cNvPr>
          <p:cNvPicPr>
            <a:picLocks noChangeAspect="1"/>
          </p:cNvPicPr>
          <p:nvPr/>
        </p:nvPicPr>
        <p:blipFill>
          <a:blip r:embed="rId2"/>
          <a:stretch>
            <a:fillRect/>
          </a:stretch>
        </p:blipFill>
        <p:spPr>
          <a:xfrm>
            <a:off x="526210" y="1479203"/>
            <a:ext cx="11326482" cy="326698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9292451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D5514535-2AF1-424D-B7B1-A858669799E2}"/>
              </a:ext>
            </a:extLst>
          </p:cNvPr>
          <p:cNvPicPr>
            <a:picLocks noChangeAspect="1"/>
          </p:cNvPicPr>
          <p:nvPr/>
        </p:nvPicPr>
        <p:blipFill>
          <a:blip r:embed="rId2"/>
          <a:stretch>
            <a:fillRect/>
          </a:stretch>
        </p:blipFill>
        <p:spPr>
          <a:xfrm>
            <a:off x="497457" y="1056698"/>
            <a:ext cx="11082067" cy="43707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30483269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6FDE61E8-6690-4371-8AA0-1E758D3C9395}"/>
              </a:ext>
            </a:extLst>
          </p:cNvPr>
          <p:cNvPicPr>
            <a:picLocks noChangeAspect="1"/>
          </p:cNvPicPr>
          <p:nvPr/>
        </p:nvPicPr>
        <p:blipFill>
          <a:blip r:embed="rId2"/>
          <a:stretch>
            <a:fillRect/>
          </a:stretch>
        </p:blipFill>
        <p:spPr>
          <a:xfrm>
            <a:off x="526211" y="423558"/>
            <a:ext cx="11225840" cy="57089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005219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6928" y="2145390"/>
            <a:ext cx="8376249" cy="2246769"/>
          </a:xfrm>
          <a:prstGeom prst="rect">
            <a:avLst/>
          </a:prstGeom>
          <a:noFill/>
        </p:spPr>
        <p:txBody>
          <a:bodyPr wrap="square" rtlCol="0" anchor="t">
            <a:spAutoFit/>
          </a:bodyPr>
          <a:lstStyle/>
          <a:p>
            <a:pPr marL="285750" indent="-285750">
              <a:buFont typeface="Arial" panose="020B0604020202020204" pitchFamily="34" charset="0"/>
              <a:buChar char="•"/>
            </a:pPr>
            <a:r>
              <a:rPr lang="tr-TR" sz="2800" dirty="0"/>
              <a:t>Quantum Computers operate by using </a:t>
            </a:r>
            <a:r>
              <a:rPr lang="tr-TR" sz="2800" b="1" dirty="0"/>
              <a:t>3 main rules</a:t>
            </a:r>
            <a:r>
              <a:rPr lang="tr-TR" sz="2800" dirty="0"/>
              <a:t> of Quantum Laws of Physics:</a:t>
            </a:r>
          </a:p>
          <a:p>
            <a:pPr marL="742950" lvl="1" indent="-285750">
              <a:buFont typeface="Arial" panose="020B0604020202020204" pitchFamily="34" charset="0"/>
              <a:buChar char="•"/>
            </a:pPr>
            <a:r>
              <a:rPr lang="tr-TR" sz="2800" dirty="0"/>
              <a:t>Superposition</a:t>
            </a:r>
          </a:p>
          <a:p>
            <a:pPr marL="742950" lvl="1" indent="-285750">
              <a:buFont typeface="Arial" panose="020B0604020202020204" pitchFamily="34" charset="0"/>
              <a:buChar char="•"/>
            </a:pPr>
            <a:r>
              <a:rPr lang="tr-TR" sz="2800" dirty="0"/>
              <a:t>Entanglement</a:t>
            </a:r>
          </a:p>
          <a:p>
            <a:pPr marL="742950" lvl="1" indent="-285750">
              <a:buFont typeface="Arial" panose="020B0604020202020204" pitchFamily="34" charset="0"/>
              <a:buChar char="•"/>
            </a:pPr>
            <a:r>
              <a:rPr lang="tr-TR" sz="2800" dirty="0"/>
              <a:t>Measurement</a:t>
            </a:r>
          </a:p>
        </p:txBody>
      </p:sp>
    </p:spTree>
    <p:extLst>
      <p:ext uri="{BB962C8B-B14F-4D97-AF65-F5344CB8AC3E}">
        <p14:creationId xmlns:p14="http://schemas.microsoft.com/office/powerpoint/2010/main" xmlns="" val="4198712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34CFD0D8-0CF5-4CCA-9B13-1D659CCF3FDA}"/>
              </a:ext>
            </a:extLst>
          </p:cNvPr>
          <p:cNvPicPr>
            <a:picLocks noChangeAspect="1"/>
          </p:cNvPicPr>
          <p:nvPr/>
        </p:nvPicPr>
        <p:blipFill>
          <a:blip r:embed="rId2"/>
          <a:stretch>
            <a:fillRect/>
          </a:stretch>
        </p:blipFill>
        <p:spPr>
          <a:xfrm>
            <a:off x="1115683" y="407465"/>
            <a:ext cx="9701840" cy="60574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9755785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8E7C6431-393C-4E42-A90E-6DA95D7D9639}"/>
              </a:ext>
            </a:extLst>
          </p:cNvPr>
          <p:cNvPicPr>
            <a:picLocks noChangeAspect="1"/>
          </p:cNvPicPr>
          <p:nvPr/>
        </p:nvPicPr>
        <p:blipFill>
          <a:blip r:embed="rId2"/>
          <a:stretch>
            <a:fillRect/>
          </a:stretch>
        </p:blipFill>
        <p:spPr>
          <a:xfrm>
            <a:off x="526211" y="1031587"/>
            <a:ext cx="11197085" cy="45504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7644670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0F7E99DF-150B-42DB-B9C6-C83240259AFE}"/>
              </a:ext>
            </a:extLst>
          </p:cNvPr>
          <p:cNvPicPr>
            <a:picLocks noChangeAspect="1"/>
          </p:cNvPicPr>
          <p:nvPr/>
        </p:nvPicPr>
        <p:blipFill>
          <a:blip r:embed="rId2"/>
          <a:stretch>
            <a:fillRect/>
          </a:stretch>
        </p:blipFill>
        <p:spPr>
          <a:xfrm>
            <a:off x="339306" y="1179535"/>
            <a:ext cx="11570897" cy="40676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13984524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E2371A5A-6EE1-41F7-A8D7-73FACDE4A15D}"/>
              </a:ext>
            </a:extLst>
          </p:cNvPr>
          <p:cNvPicPr>
            <a:picLocks noChangeAspect="1"/>
          </p:cNvPicPr>
          <p:nvPr/>
        </p:nvPicPr>
        <p:blipFill>
          <a:blip r:embed="rId2"/>
          <a:stretch>
            <a:fillRect/>
          </a:stretch>
        </p:blipFill>
        <p:spPr>
          <a:xfrm>
            <a:off x="425570" y="587020"/>
            <a:ext cx="11283350" cy="552580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24160391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2" descr="ekran görüntüsü içeren bir resim&#10;&#10;Çok yüksek güvenilirlikle oluşturulmuş açıklama">
            <a:extLst>
              <a:ext uri="{FF2B5EF4-FFF2-40B4-BE49-F238E27FC236}">
                <a16:creationId xmlns:a16="http://schemas.microsoft.com/office/drawing/2014/main" xmlns="" id="{8B89A155-C098-4CBC-83B5-06AC27CC6184}"/>
              </a:ext>
            </a:extLst>
          </p:cNvPr>
          <p:cNvPicPr>
            <a:picLocks noChangeAspect="1"/>
          </p:cNvPicPr>
          <p:nvPr/>
        </p:nvPicPr>
        <p:blipFill>
          <a:blip r:embed="rId2"/>
          <a:stretch>
            <a:fillRect/>
          </a:stretch>
        </p:blipFill>
        <p:spPr>
          <a:xfrm>
            <a:off x="511834" y="416454"/>
            <a:ext cx="11096445" cy="60107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0872280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C6EE8A9D-8B83-4FD4-B597-4963BFF4C992}"/>
              </a:ext>
            </a:extLst>
          </p:cNvPr>
          <p:cNvSpPr>
            <a:spLocks noGrp="1"/>
          </p:cNvSpPr>
          <p:nvPr>
            <p:ph type="ctrTitle"/>
          </p:nvPr>
        </p:nvSpPr>
        <p:spPr/>
        <p:txBody>
          <a:bodyPr/>
          <a:lstStyle/>
          <a:p>
            <a:r>
              <a:rPr lang="tr-TR" dirty="0"/>
              <a:t>CHALLENGES DURING DEVELOPMENT</a:t>
            </a:r>
          </a:p>
        </p:txBody>
      </p:sp>
      <p:sp>
        <p:nvSpPr>
          <p:cNvPr id="3" name="Alt Başlık 2">
            <a:extLst>
              <a:ext uri="{FF2B5EF4-FFF2-40B4-BE49-F238E27FC236}">
                <a16:creationId xmlns:a16="http://schemas.microsoft.com/office/drawing/2014/main" xmlns="" id="{ACC78438-A4E5-44B8-AA30-C9481CA4D885}"/>
              </a:ext>
            </a:extLst>
          </p:cNvPr>
          <p:cNvSpPr>
            <a:spLocks noGrp="1"/>
          </p:cNvSpPr>
          <p:nvPr>
            <p:ph type="subTitle" idx="1"/>
          </p:nvPr>
        </p:nvSpPr>
        <p:spPr/>
        <p:txBody>
          <a:bodyPr>
            <a:normAutofit fontScale="92500"/>
          </a:bodyPr>
          <a:lstStyle/>
          <a:p>
            <a:pPr marL="342900" indent="-342900">
              <a:buFont typeface="Arial" panose="05040102010807070707" pitchFamily="18" charset="2"/>
              <a:buChar char="•"/>
            </a:pPr>
            <a:r>
              <a:rPr lang="tr-TR" dirty="0" err="1"/>
              <a:t>The</a:t>
            </a:r>
            <a:r>
              <a:rPr lang="tr-TR" dirty="0"/>
              <a:t> </a:t>
            </a:r>
            <a:r>
              <a:rPr lang="tr-TR" b="1" dirty="0" err="1"/>
              <a:t>short</a:t>
            </a:r>
            <a:r>
              <a:rPr lang="tr-TR" b="1" dirty="0"/>
              <a:t> </a:t>
            </a:r>
            <a:r>
              <a:rPr lang="tr-TR" b="1" dirty="0" err="1"/>
              <a:t>authorization</a:t>
            </a:r>
            <a:r>
              <a:rPr lang="tr-TR" b="1" dirty="0"/>
              <a:t> </a:t>
            </a:r>
            <a:r>
              <a:rPr lang="tr-TR" b="1" dirty="0" err="1"/>
              <a:t>duration</a:t>
            </a:r>
            <a:r>
              <a:rPr lang="tr-TR" b="1" dirty="0"/>
              <a:t> of AWS </a:t>
            </a:r>
            <a:r>
              <a:rPr lang="tr-TR" b="1" dirty="0" err="1"/>
              <a:t>Tokens</a:t>
            </a:r>
            <a:r>
              <a:rPr lang="tr-TR" b="1" dirty="0"/>
              <a:t>.</a:t>
            </a:r>
          </a:p>
          <a:p>
            <a:pPr marL="342900" indent="-342900">
              <a:buClr>
                <a:srgbClr val="FFFFFF"/>
              </a:buClr>
              <a:buFont typeface="Arial" panose="05040102010807070707" pitchFamily="18" charset="2"/>
              <a:buChar char="•"/>
            </a:pPr>
            <a:r>
              <a:rPr lang="tr-TR" dirty="0" err="1"/>
              <a:t>Relatively</a:t>
            </a:r>
            <a:r>
              <a:rPr lang="tr-TR" dirty="0"/>
              <a:t> </a:t>
            </a:r>
            <a:r>
              <a:rPr lang="tr-TR" dirty="0" err="1"/>
              <a:t>high</a:t>
            </a:r>
            <a:r>
              <a:rPr lang="tr-TR" dirty="0"/>
              <a:t> internet</a:t>
            </a:r>
            <a:r>
              <a:rPr lang="tr-TR" b="1" dirty="0"/>
              <a:t> </a:t>
            </a:r>
            <a:r>
              <a:rPr lang="tr-TR" b="1" dirty="0" err="1"/>
              <a:t>propagation</a:t>
            </a:r>
            <a:r>
              <a:rPr lang="tr-TR" b="1" dirty="0"/>
              <a:t> </a:t>
            </a:r>
            <a:r>
              <a:rPr lang="tr-TR" b="1" dirty="0" err="1"/>
              <a:t>delay</a:t>
            </a:r>
            <a:r>
              <a:rPr lang="tr-TR" dirty="0"/>
              <a:t> of Quantum </a:t>
            </a:r>
            <a:r>
              <a:rPr lang="tr-TR" dirty="0" err="1"/>
              <a:t>Computer</a:t>
            </a:r>
            <a:r>
              <a:rPr lang="tr-TR" dirty="0"/>
              <a:t> </a:t>
            </a:r>
            <a:r>
              <a:rPr lang="tr-TR" dirty="0" err="1"/>
              <a:t>Cloud</a:t>
            </a:r>
            <a:r>
              <a:rPr lang="tr-TR" dirty="0"/>
              <a:t> Service.</a:t>
            </a:r>
          </a:p>
          <a:p>
            <a:pPr marL="342900" indent="-342900">
              <a:buClr>
                <a:srgbClr val="FFFFFF"/>
              </a:buClr>
              <a:buFont typeface="Arial" panose="05040102010807070707" pitchFamily="18" charset="2"/>
              <a:buChar char="•"/>
            </a:pPr>
            <a:r>
              <a:rPr lang="tr-TR" dirty="0" err="1"/>
              <a:t>Repetitive</a:t>
            </a:r>
            <a:r>
              <a:rPr lang="tr-TR" b="1" dirty="0"/>
              <a:t> </a:t>
            </a:r>
            <a:r>
              <a:rPr lang="tr-TR" b="1" dirty="0" err="1"/>
              <a:t>computer</a:t>
            </a:r>
            <a:r>
              <a:rPr lang="tr-TR" b="1" dirty="0"/>
              <a:t> </a:t>
            </a:r>
            <a:r>
              <a:rPr lang="tr-TR" b="1" dirty="0" err="1"/>
              <a:t>crashes</a:t>
            </a:r>
            <a:r>
              <a:rPr lang="tr-TR" dirty="0"/>
              <a:t> </a:t>
            </a:r>
            <a:r>
              <a:rPr lang="tr-TR" dirty="0" err="1"/>
              <a:t>during</a:t>
            </a:r>
            <a:r>
              <a:rPr lang="tr-TR" dirty="0"/>
              <a:t> </a:t>
            </a:r>
            <a:r>
              <a:rPr lang="tr-TR" dirty="0" err="1"/>
              <a:t>experiments</a:t>
            </a:r>
            <a:r>
              <a:rPr lang="tr-TR" dirty="0"/>
              <a:t> </a:t>
            </a:r>
            <a:r>
              <a:rPr lang="tr-TR" dirty="0" err="1"/>
              <a:t>because</a:t>
            </a:r>
            <a:r>
              <a:rPr lang="tr-TR" dirty="0"/>
              <a:t> of </a:t>
            </a:r>
            <a:r>
              <a:rPr lang="tr-TR" dirty="0" err="1"/>
              <a:t>dealing</a:t>
            </a:r>
            <a:r>
              <a:rPr lang="tr-TR" dirty="0"/>
              <a:t> </a:t>
            </a:r>
            <a:r>
              <a:rPr lang="tr-TR" dirty="0" err="1"/>
              <a:t>with</a:t>
            </a:r>
            <a:r>
              <a:rPr lang="tr-TR" dirty="0"/>
              <a:t> NP-Hard </a:t>
            </a:r>
            <a:r>
              <a:rPr lang="tr-TR" dirty="0" err="1"/>
              <a:t>problems</a:t>
            </a:r>
            <a:r>
              <a:rPr lang="tr-TR" dirty="0"/>
              <a:t>.</a:t>
            </a:r>
          </a:p>
        </p:txBody>
      </p:sp>
    </p:spTree>
    <p:extLst>
      <p:ext uri="{BB962C8B-B14F-4D97-AF65-F5344CB8AC3E}">
        <p14:creationId xmlns:p14="http://schemas.microsoft.com/office/powerpoint/2010/main" xmlns="" val="3976394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xmlns="" id="{5966B945-B987-46AD-9DF2-46BA92BC6C96}"/>
              </a:ext>
            </a:extLst>
          </p:cNvPr>
          <p:cNvSpPr>
            <a:spLocks noGrp="1"/>
          </p:cNvSpPr>
          <p:nvPr>
            <p:ph type="ctrTitle"/>
          </p:nvPr>
        </p:nvSpPr>
        <p:spPr>
          <a:xfrm>
            <a:off x="684212" y="685799"/>
            <a:ext cx="8001000" cy="843952"/>
          </a:xfrm>
        </p:spPr>
        <p:txBody>
          <a:bodyPr/>
          <a:lstStyle/>
          <a:p>
            <a:r>
              <a:rPr lang="tr-TR" dirty="0" err="1" smtClean="0"/>
              <a:t>solutIons</a:t>
            </a:r>
            <a:endParaRPr lang="tr-TR" dirty="0"/>
          </a:p>
        </p:txBody>
      </p:sp>
      <p:sp>
        <p:nvSpPr>
          <p:cNvPr id="3" name="Alt Başlık 2">
            <a:extLst>
              <a:ext uri="{FF2B5EF4-FFF2-40B4-BE49-F238E27FC236}">
                <a16:creationId xmlns:a16="http://schemas.microsoft.com/office/drawing/2014/main" xmlns="" id="{8BF729C8-2C9B-41A9-BCB1-6750C34644B2}"/>
              </a:ext>
            </a:extLst>
          </p:cNvPr>
          <p:cNvSpPr>
            <a:spLocks noGrp="1"/>
          </p:cNvSpPr>
          <p:nvPr>
            <p:ph type="subTitle" idx="1"/>
          </p:nvPr>
        </p:nvSpPr>
        <p:spPr>
          <a:xfrm>
            <a:off x="684212" y="1629754"/>
            <a:ext cx="6458309" cy="4305219"/>
          </a:xfrm>
        </p:spPr>
        <p:txBody>
          <a:bodyPr>
            <a:normAutofit fontScale="92500" lnSpcReduction="10000"/>
          </a:bodyPr>
          <a:lstStyle/>
          <a:p>
            <a:pPr marL="342900" indent="-342900">
              <a:buFont typeface="Arial" panose="05040102010807070707" pitchFamily="18" charset="2"/>
              <a:buChar char="•"/>
            </a:pPr>
            <a:r>
              <a:rPr lang="tr-TR" dirty="0" err="1"/>
              <a:t>The</a:t>
            </a:r>
            <a:r>
              <a:rPr lang="tr-TR" dirty="0"/>
              <a:t> </a:t>
            </a:r>
            <a:r>
              <a:rPr lang="tr-TR" dirty="0" err="1"/>
              <a:t>dataset</a:t>
            </a:r>
            <a:r>
              <a:rPr lang="tr-TR" dirty="0"/>
              <a:t> </a:t>
            </a:r>
            <a:r>
              <a:rPr lang="tr-TR" dirty="0" err="1"/>
              <a:t>that</a:t>
            </a:r>
            <a:r>
              <a:rPr lang="tr-TR" dirty="0"/>
              <a:t> </a:t>
            </a:r>
            <a:r>
              <a:rPr lang="tr-TR" dirty="0" err="1"/>
              <a:t>will</a:t>
            </a:r>
            <a:r>
              <a:rPr lang="tr-TR" dirty="0"/>
              <a:t> be sent </a:t>
            </a:r>
            <a:r>
              <a:rPr lang="tr-TR" dirty="0" err="1"/>
              <a:t>to</a:t>
            </a:r>
            <a:r>
              <a:rPr lang="tr-TR" dirty="0"/>
              <a:t> </a:t>
            </a:r>
            <a:r>
              <a:rPr lang="tr-TR" dirty="0" err="1"/>
              <a:t>the</a:t>
            </a:r>
            <a:r>
              <a:rPr lang="tr-TR" dirty="0"/>
              <a:t> S3 Storage service</a:t>
            </a:r>
            <a:r>
              <a:rPr lang="tr-TR" b="1" u="sng" dirty="0"/>
              <a:t> </a:t>
            </a:r>
            <a:r>
              <a:rPr lang="tr-TR" b="1" u="sng" dirty="0" err="1"/>
              <a:t>should</a:t>
            </a:r>
            <a:r>
              <a:rPr lang="tr-TR" b="1" u="sng" dirty="0"/>
              <a:t> be </a:t>
            </a:r>
            <a:r>
              <a:rPr lang="tr-TR" b="1" u="sng" dirty="0" err="1"/>
              <a:t>prepared</a:t>
            </a:r>
            <a:r>
              <a:rPr lang="tr-TR" b="1" u="sng" dirty="0"/>
              <a:t> as a </a:t>
            </a:r>
            <a:r>
              <a:rPr lang="tr-TR" b="1" u="sng" dirty="0" err="1"/>
              <a:t>whole</a:t>
            </a:r>
            <a:r>
              <a:rPr lang="tr-TR" b="1" u="sng" dirty="0"/>
              <a:t>;</a:t>
            </a:r>
            <a:r>
              <a:rPr lang="tr-TR" dirty="0"/>
              <a:t> </a:t>
            </a:r>
            <a:r>
              <a:rPr lang="tr-TR" dirty="0" err="1"/>
              <a:t>instead</a:t>
            </a:r>
            <a:r>
              <a:rPr lang="tr-TR" dirty="0"/>
              <a:t> of </a:t>
            </a:r>
            <a:r>
              <a:rPr lang="tr-TR" dirty="0" err="1"/>
              <a:t>sending</a:t>
            </a:r>
            <a:r>
              <a:rPr lang="tr-TR" dirty="0"/>
              <a:t> </a:t>
            </a:r>
            <a:r>
              <a:rPr lang="tr-TR" dirty="0" err="1"/>
              <a:t>the</a:t>
            </a:r>
            <a:r>
              <a:rPr lang="tr-TR" dirty="0"/>
              <a:t> data </a:t>
            </a:r>
            <a:r>
              <a:rPr lang="tr-TR" dirty="0" err="1"/>
              <a:t>units</a:t>
            </a:r>
            <a:r>
              <a:rPr lang="tr-TR" dirty="0"/>
              <a:t> </a:t>
            </a:r>
            <a:r>
              <a:rPr lang="tr-TR" dirty="0" err="1"/>
              <a:t>one</a:t>
            </a:r>
            <a:r>
              <a:rPr lang="tr-TR" dirty="0"/>
              <a:t> </a:t>
            </a:r>
            <a:r>
              <a:rPr lang="tr-TR" dirty="0" err="1"/>
              <a:t>by</a:t>
            </a:r>
            <a:r>
              <a:rPr lang="tr-TR" dirty="0"/>
              <a:t> </a:t>
            </a:r>
            <a:r>
              <a:rPr lang="tr-TR" dirty="0" err="1"/>
              <a:t>one</a:t>
            </a:r>
            <a:r>
              <a:rPr lang="tr-TR" dirty="0"/>
              <a:t>. </a:t>
            </a:r>
            <a:r>
              <a:rPr lang="tr-TR" dirty="0" err="1"/>
              <a:t>This</a:t>
            </a:r>
            <a:r>
              <a:rPr lang="tr-TR" dirty="0"/>
              <a:t> </a:t>
            </a:r>
            <a:r>
              <a:rPr lang="tr-TR" dirty="0" err="1"/>
              <a:t>will</a:t>
            </a:r>
            <a:r>
              <a:rPr lang="tr-TR" dirty="0"/>
              <a:t> </a:t>
            </a:r>
            <a:r>
              <a:rPr lang="tr-TR" dirty="0" err="1"/>
              <a:t>spare</a:t>
            </a:r>
            <a:r>
              <a:rPr lang="tr-TR" dirty="0"/>
              <a:t> </a:t>
            </a:r>
            <a:r>
              <a:rPr lang="tr-TR" dirty="0" err="1"/>
              <a:t>more</a:t>
            </a:r>
            <a:r>
              <a:rPr lang="tr-TR" dirty="0"/>
              <a:t> time </a:t>
            </a:r>
            <a:r>
              <a:rPr lang="tr-TR" dirty="0" err="1"/>
              <a:t>for</a:t>
            </a:r>
            <a:r>
              <a:rPr lang="tr-TR" dirty="0"/>
              <a:t> </a:t>
            </a:r>
            <a:r>
              <a:rPr lang="tr-TR" dirty="0" err="1"/>
              <a:t>storing</a:t>
            </a:r>
            <a:r>
              <a:rPr lang="tr-TR" dirty="0"/>
              <a:t>/</a:t>
            </a:r>
            <a:r>
              <a:rPr lang="tr-TR" dirty="0" err="1"/>
              <a:t>reading</a:t>
            </a:r>
            <a:r>
              <a:rPr lang="tr-TR" dirty="0"/>
              <a:t> data, </a:t>
            </a:r>
            <a:r>
              <a:rPr lang="tr-TR" dirty="0" err="1"/>
              <a:t>without</a:t>
            </a:r>
            <a:r>
              <a:rPr lang="tr-TR" dirty="0"/>
              <a:t> </a:t>
            </a:r>
            <a:r>
              <a:rPr lang="tr-TR" dirty="0" err="1"/>
              <a:t>renewing</a:t>
            </a:r>
            <a:r>
              <a:rPr lang="tr-TR" dirty="0"/>
              <a:t> </a:t>
            </a:r>
            <a:r>
              <a:rPr lang="tr-TR" dirty="0" err="1"/>
              <a:t>the</a:t>
            </a:r>
            <a:r>
              <a:rPr lang="tr-TR" dirty="0"/>
              <a:t> </a:t>
            </a:r>
            <a:r>
              <a:rPr lang="tr-TR" dirty="0" err="1"/>
              <a:t>token</a:t>
            </a:r>
            <a:r>
              <a:rPr lang="tr-TR" dirty="0"/>
              <a:t>.</a:t>
            </a:r>
          </a:p>
          <a:p>
            <a:pPr marL="342900" indent="-342900">
              <a:buClr>
                <a:srgbClr val="FFFFFF"/>
              </a:buClr>
              <a:buFont typeface="Arial" panose="05040102010807070707" pitchFamily="18" charset="2"/>
              <a:buChar char="•"/>
            </a:pPr>
            <a:r>
              <a:rPr lang="tr-TR" dirty="0"/>
              <a:t>Using a </a:t>
            </a:r>
            <a:r>
              <a:rPr lang="tr-TR" err="1"/>
              <a:t>more</a:t>
            </a:r>
            <a:r>
              <a:rPr lang="tr-TR" b="1" dirty="0"/>
              <a:t> </a:t>
            </a:r>
            <a:r>
              <a:rPr lang="tr-TR" b="1" err="1"/>
              <a:t>powerful</a:t>
            </a:r>
            <a:r>
              <a:rPr lang="tr-TR" b="1" dirty="0"/>
              <a:t> </a:t>
            </a:r>
            <a:r>
              <a:rPr lang="tr-TR" b="1" err="1"/>
              <a:t>Wi</a:t>
            </a:r>
            <a:r>
              <a:rPr lang="tr-TR" b="1" dirty="0"/>
              <a:t>-Fi/Ethernet network</a:t>
            </a:r>
            <a:r>
              <a:rPr lang="tr-TR" dirty="0"/>
              <a:t> </a:t>
            </a:r>
            <a:r>
              <a:rPr lang="tr-TR" err="1"/>
              <a:t>provides</a:t>
            </a:r>
            <a:r>
              <a:rPr lang="tr-TR" dirty="0"/>
              <a:t> </a:t>
            </a:r>
            <a:r>
              <a:rPr lang="tr-TR" err="1"/>
              <a:t>higher</a:t>
            </a:r>
            <a:r>
              <a:rPr lang="tr-TR" dirty="0"/>
              <a:t> </a:t>
            </a:r>
            <a:r>
              <a:rPr lang="tr-TR" err="1"/>
              <a:t>speeds</a:t>
            </a:r>
            <a:r>
              <a:rPr lang="tr-TR" dirty="0"/>
              <a:t> </a:t>
            </a:r>
            <a:r>
              <a:rPr lang="tr-TR" err="1"/>
              <a:t>for</a:t>
            </a:r>
            <a:r>
              <a:rPr lang="tr-TR" dirty="0"/>
              <a:t> </a:t>
            </a:r>
            <a:r>
              <a:rPr lang="tr-TR" err="1"/>
              <a:t>using</a:t>
            </a:r>
            <a:r>
              <a:rPr lang="tr-TR" dirty="0"/>
              <a:t> </a:t>
            </a:r>
            <a:r>
              <a:rPr lang="tr-TR" err="1"/>
              <a:t>the</a:t>
            </a:r>
            <a:r>
              <a:rPr lang="tr-TR" dirty="0"/>
              <a:t> Quantum </a:t>
            </a:r>
            <a:r>
              <a:rPr lang="tr-TR" err="1"/>
              <a:t>Computer</a:t>
            </a:r>
            <a:r>
              <a:rPr lang="tr-TR" dirty="0"/>
              <a:t> </a:t>
            </a:r>
            <a:r>
              <a:rPr lang="tr-TR" err="1"/>
              <a:t>Cloud</a:t>
            </a:r>
            <a:r>
              <a:rPr lang="tr-TR" dirty="0"/>
              <a:t> Service.</a:t>
            </a:r>
          </a:p>
          <a:p>
            <a:pPr marL="342900" indent="-342900">
              <a:buClr>
                <a:srgbClr val="FFFFFF"/>
              </a:buClr>
              <a:buFont typeface="Arial" panose="05040102010807070707" pitchFamily="18" charset="2"/>
              <a:buChar char="•"/>
            </a:pPr>
            <a:r>
              <a:rPr lang="tr-TR" dirty="0"/>
              <a:t>A </a:t>
            </a:r>
            <a:r>
              <a:rPr lang="tr-TR" err="1"/>
              <a:t>computer</a:t>
            </a:r>
            <a:r>
              <a:rPr lang="tr-TR" dirty="0"/>
              <a:t> </a:t>
            </a:r>
            <a:r>
              <a:rPr lang="tr-TR" err="1"/>
              <a:t>with</a:t>
            </a:r>
            <a:r>
              <a:rPr lang="tr-TR" dirty="0"/>
              <a:t> 4 </a:t>
            </a:r>
            <a:r>
              <a:rPr lang="tr-TR" err="1"/>
              <a:t>GB's</a:t>
            </a:r>
            <a:r>
              <a:rPr lang="tr-TR" dirty="0"/>
              <a:t> of RAM </a:t>
            </a:r>
            <a:r>
              <a:rPr lang="tr-TR" err="1"/>
              <a:t>and</a:t>
            </a:r>
            <a:r>
              <a:rPr lang="tr-TR" dirty="0"/>
              <a:t> Intel </a:t>
            </a:r>
            <a:r>
              <a:rPr lang="tr-TR" err="1"/>
              <a:t>Core</a:t>
            </a:r>
            <a:r>
              <a:rPr lang="tr-TR" dirty="0"/>
              <a:t> 2 </a:t>
            </a:r>
            <a:r>
              <a:rPr lang="tr-TR" err="1"/>
              <a:t>Duo</a:t>
            </a:r>
            <a:r>
              <a:rPr lang="tr-TR" dirty="0"/>
              <a:t> CPU , </a:t>
            </a:r>
            <a:r>
              <a:rPr lang="tr-TR" err="1"/>
              <a:t>seemingly</a:t>
            </a:r>
            <a:r>
              <a:rPr lang="tr-TR" dirty="0"/>
              <a:t> </a:t>
            </a:r>
            <a:r>
              <a:rPr lang="tr-TR" err="1"/>
              <a:t>crashes</a:t>
            </a:r>
            <a:r>
              <a:rPr lang="tr-TR" dirty="0"/>
              <a:t> </a:t>
            </a:r>
            <a:r>
              <a:rPr lang="tr-TR" err="1"/>
              <a:t>during</a:t>
            </a:r>
            <a:r>
              <a:rPr lang="tr-TR" dirty="0"/>
              <a:t> </a:t>
            </a:r>
            <a:r>
              <a:rPr lang="tr-TR" err="1"/>
              <a:t>calculating</a:t>
            </a:r>
            <a:r>
              <a:rPr lang="tr-TR" dirty="0"/>
              <a:t> a </a:t>
            </a:r>
            <a:r>
              <a:rPr lang="tr-TR" err="1"/>
              <a:t>graph</a:t>
            </a:r>
            <a:r>
              <a:rPr lang="tr-TR" dirty="0"/>
              <a:t> problem </a:t>
            </a:r>
            <a:r>
              <a:rPr lang="tr-TR" err="1"/>
              <a:t>with</a:t>
            </a:r>
            <a:r>
              <a:rPr lang="tr-TR" dirty="0"/>
              <a:t> a </a:t>
            </a:r>
            <a:r>
              <a:rPr lang="tr-TR" err="1"/>
              <a:t>node</a:t>
            </a:r>
            <a:r>
              <a:rPr lang="tr-TR" dirty="0"/>
              <a:t> </a:t>
            </a:r>
            <a:r>
              <a:rPr lang="tr-TR" err="1"/>
              <a:t>count</a:t>
            </a:r>
            <a:r>
              <a:rPr lang="tr-TR" dirty="0"/>
              <a:t> of </a:t>
            </a:r>
            <a:r>
              <a:rPr lang="tr-TR" err="1"/>
              <a:t>approximately</a:t>
            </a:r>
            <a:r>
              <a:rPr lang="tr-TR" dirty="0"/>
              <a:t> 25 </a:t>
            </a:r>
            <a:r>
              <a:rPr lang="tr-TR" err="1"/>
              <a:t>and</a:t>
            </a:r>
            <a:r>
              <a:rPr lang="tr-TR" dirty="0"/>
              <a:t> </a:t>
            </a:r>
            <a:r>
              <a:rPr lang="tr-TR" err="1"/>
              <a:t>more</a:t>
            </a:r>
            <a:r>
              <a:rPr lang="tr-TR" dirty="0"/>
              <a:t>. </a:t>
            </a:r>
            <a:r>
              <a:rPr lang="tr-TR" err="1"/>
              <a:t>The</a:t>
            </a:r>
            <a:r>
              <a:rPr lang="tr-TR" dirty="0"/>
              <a:t> </a:t>
            </a:r>
            <a:r>
              <a:rPr lang="tr-TR" err="1"/>
              <a:t>experiental</a:t>
            </a:r>
            <a:r>
              <a:rPr lang="tr-TR" dirty="0"/>
              <a:t> </a:t>
            </a:r>
            <a:r>
              <a:rPr lang="tr-TR" err="1"/>
              <a:t>values</a:t>
            </a:r>
            <a:r>
              <a:rPr lang="tr-TR" dirty="0"/>
              <a:t> </a:t>
            </a:r>
            <a:r>
              <a:rPr lang="tr-TR" err="1"/>
              <a:t>for</a:t>
            </a:r>
            <a:r>
              <a:rPr lang="tr-TR" dirty="0"/>
              <a:t> </a:t>
            </a:r>
            <a:r>
              <a:rPr lang="tr-TR" err="1"/>
              <a:t>the</a:t>
            </a:r>
            <a:r>
              <a:rPr lang="tr-TR" dirty="0"/>
              <a:t> CPU</a:t>
            </a:r>
            <a:r>
              <a:rPr lang="tr-TR" b="1" u="sng" dirty="0"/>
              <a:t> </a:t>
            </a:r>
            <a:r>
              <a:rPr lang="tr-TR" b="1" u="sng" err="1"/>
              <a:t>should</a:t>
            </a:r>
            <a:r>
              <a:rPr lang="tr-TR" b="1" u="sng" dirty="0"/>
              <a:t> be </a:t>
            </a:r>
            <a:r>
              <a:rPr lang="tr-TR" b="1" u="sng" err="1"/>
              <a:t>determined</a:t>
            </a:r>
            <a:r>
              <a:rPr lang="tr-TR" b="1" u="sng" dirty="0"/>
              <a:t> </a:t>
            </a:r>
            <a:r>
              <a:rPr lang="tr-TR" b="1" u="sng" err="1"/>
              <a:t>considering</a:t>
            </a:r>
            <a:r>
              <a:rPr lang="tr-TR" b="1" u="sng" dirty="0"/>
              <a:t> </a:t>
            </a:r>
            <a:r>
              <a:rPr lang="tr-TR" b="1" u="sng" err="1"/>
              <a:t>the</a:t>
            </a:r>
            <a:r>
              <a:rPr lang="tr-TR" b="1" u="sng" dirty="0"/>
              <a:t> </a:t>
            </a:r>
            <a:r>
              <a:rPr lang="tr-TR" b="1" u="sng" err="1"/>
              <a:t>structure</a:t>
            </a:r>
            <a:r>
              <a:rPr lang="tr-TR" b="1" u="sng" dirty="0"/>
              <a:t> </a:t>
            </a:r>
            <a:r>
              <a:rPr lang="tr-TR" b="1" u="sng" err="1"/>
              <a:t>and</a:t>
            </a:r>
            <a:r>
              <a:rPr lang="tr-TR" b="1" u="sng" dirty="0"/>
              <a:t> </a:t>
            </a:r>
            <a:r>
              <a:rPr lang="tr-TR" b="1" u="sng" err="1"/>
              <a:t>capacity</a:t>
            </a:r>
            <a:r>
              <a:rPr lang="tr-TR" dirty="0"/>
              <a:t> of </a:t>
            </a:r>
            <a:r>
              <a:rPr lang="tr-TR" err="1"/>
              <a:t>the</a:t>
            </a:r>
            <a:r>
              <a:rPr lang="tr-TR" dirty="0"/>
              <a:t> hardware.</a:t>
            </a:r>
          </a:p>
        </p:txBody>
      </p:sp>
    </p:spTree>
    <p:extLst>
      <p:ext uri="{BB962C8B-B14F-4D97-AF65-F5344CB8AC3E}">
        <p14:creationId xmlns:p14="http://schemas.microsoft.com/office/powerpoint/2010/main" xmlns="" val="4782783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037" y="3133725"/>
            <a:ext cx="8001000" cy="723900"/>
          </a:xfrm>
        </p:spPr>
        <p:txBody>
          <a:bodyPr>
            <a:normAutofit fontScale="90000"/>
          </a:bodyPr>
          <a:lstStyle/>
          <a:p>
            <a:r>
              <a:rPr lang="tr-TR" dirty="0" err="1"/>
              <a:t>Thank</a:t>
            </a:r>
            <a:r>
              <a:rPr lang="tr-TR" dirty="0"/>
              <a:t> </a:t>
            </a:r>
            <a:r>
              <a:rPr lang="tr-TR" dirty="0" err="1"/>
              <a:t>you</a:t>
            </a:r>
            <a:r>
              <a:rPr lang="tr-TR" dirty="0"/>
              <a:t>.</a:t>
            </a:r>
            <a:endParaRPr lang="en-US" dirty="0"/>
          </a:p>
        </p:txBody>
      </p:sp>
    </p:spTree>
    <p:extLst>
      <p:ext uri="{BB962C8B-B14F-4D97-AF65-F5344CB8AC3E}">
        <p14:creationId xmlns:p14="http://schemas.microsoft.com/office/powerpoint/2010/main" xmlns="" val="2877919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944" y="163900"/>
            <a:ext cx="6883878" cy="6463308"/>
          </a:xfrm>
          <a:prstGeom prst="rect">
            <a:avLst/>
          </a:prstGeom>
          <a:noFill/>
        </p:spPr>
        <p:txBody>
          <a:bodyPr wrap="square" rtlCol="0" anchor="t">
            <a:spAutoFit/>
          </a:bodyPr>
          <a:lstStyle/>
          <a:p>
            <a:pPr marL="285750" indent="-285750">
              <a:buFont typeface="Arial" panose="020B0604020202020204" pitchFamily="34" charset="0"/>
              <a:buChar char="•"/>
            </a:pPr>
            <a:r>
              <a:rPr lang="tr-TR" b="1" dirty="0"/>
              <a:t>Superposition:</a:t>
            </a:r>
            <a:r>
              <a:rPr lang="tr-TR" dirty="0"/>
              <a:t> Quantum Particles such as electrons and photons possess a popular Quantum Phenomenon called Schrodinger Uncertainty.</a:t>
            </a:r>
          </a:p>
          <a:p>
            <a:pPr marL="742950" lvl="1" indent="-285750">
              <a:buFont typeface="Arial" panose="020B0604020202020204" pitchFamily="34" charset="0"/>
              <a:buChar char="•"/>
            </a:pPr>
            <a:r>
              <a:rPr lang="tr-TR" i="1" u="sng" dirty="0"/>
              <a:t>«As a certain rule of </a:t>
            </a:r>
            <a:r>
              <a:rPr lang="tr-TR" i="1" u="sng" dirty="0" err="1"/>
              <a:t>universe</a:t>
            </a:r>
            <a:r>
              <a:rPr lang="tr-TR" i="1" u="sng" dirty="0"/>
              <a:t>, an </a:t>
            </a:r>
            <a:r>
              <a:rPr lang="tr-TR" i="1" u="sng" dirty="0" err="1"/>
              <a:t>electron’s</a:t>
            </a:r>
            <a:r>
              <a:rPr lang="tr-TR" i="1" u="sng" dirty="0"/>
              <a:t> </a:t>
            </a:r>
            <a:r>
              <a:rPr lang="tr-TR" i="1" u="sng" dirty="0" err="1"/>
              <a:t>location</a:t>
            </a:r>
            <a:r>
              <a:rPr lang="tr-TR" i="1" u="sng" dirty="0"/>
              <a:t> </a:t>
            </a:r>
            <a:r>
              <a:rPr lang="tr-TR" i="1" u="sng" dirty="0" err="1"/>
              <a:t>and</a:t>
            </a:r>
            <a:r>
              <a:rPr lang="tr-TR" i="1" u="sng" dirty="0"/>
              <a:t> </a:t>
            </a:r>
            <a:r>
              <a:rPr lang="tr-TR" i="1" u="sng" dirty="0" err="1"/>
              <a:t>speed</a:t>
            </a:r>
            <a:r>
              <a:rPr lang="tr-TR" i="1" u="sng" dirty="0"/>
              <a:t> can not be </a:t>
            </a:r>
            <a:r>
              <a:rPr lang="tr-TR" i="1" u="sng" dirty="0" err="1"/>
              <a:t>known</a:t>
            </a:r>
            <a:r>
              <a:rPr lang="tr-TR" i="1" u="sng" dirty="0"/>
              <a:t> at </a:t>
            </a:r>
            <a:r>
              <a:rPr lang="tr-TR" i="1" u="sng" dirty="0" err="1"/>
              <a:t>the</a:t>
            </a:r>
            <a:r>
              <a:rPr lang="tr-TR" i="1" u="sng" dirty="0"/>
              <a:t> </a:t>
            </a:r>
            <a:r>
              <a:rPr lang="tr-TR" i="1" u="sng" dirty="0" err="1"/>
              <a:t>same</a:t>
            </a:r>
            <a:r>
              <a:rPr lang="tr-TR" i="1" u="sng" dirty="0"/>
              <a:t> time.»</a:t>
            </a:r>
          </a:p>
          <a:p>
            <a:pPr lvl="1"/>
            <a:endParaRPr lang="tr-TR" i="1" u="sng" dirty="0"/>
          </a:p>
          <a:p>
            <a:pPr lvl="1"/>
            <a:endParaRPr lang="tr-TR" i="1" u="sng" dirty="0"/>
          </a:p>
          <a:p>
            <a:pPr marL="285750" indent="-285750">
              <a:buFont typeface="Arial" panose="020B0604020202020204" pitchFamily="34" charset="0"/>
              <a:buChar char="•"/>
            </a:pPr>
            <a:r>
              <a:rPr lang="tr-TR" b="1" dirty="0"/>
              <a:t>Famous Example: Schrodinger’s Cat</a:t>
            </a:r>
            <a:r>
              <a:rPr lang="tr-TR" dirty="0"/>
              <a:t>:</a:t>
            </a:r>
          </a:p>
          <a:p>
            <a:pPr marL="742950" lvl="1" indent="-285750">
              <a:buFont typeface="Arial" panose="020B0604020202020204" pitchFamily="34" charset="0"/>
              <a:buChar char="•"/>
            </a:pPr>
            <a:r>
              <a:rPr lang="tr-TR" dirty="0"/>
              <a:t>Suppose that you have a </a:t>
            </a:r>
            <a:r>
              <a:rPr lang="tr-TR" b="1" dirty="0"/>
              <a:t>black box</a:t>
            </a:r>
            <a:r>
              <a:rPr lang="tr-TR" dirty="0"/>
              <a:t> that you </a:t>
            </a:r>
            <a:r>
              <a:rPr lang="tr-TR" u="sng" dirty="0"/>
              <a:t>can not</a:t>
            </a:r>
            <a:r>
              <a:rPr lang="tr-TR" dirty="0"/>
              <a:t> see, hear, smell, taste or touch through what is inside of it.</a:t>
            </a:r>
          </a:p>
          <a:p>
            <a:pPr marL="742950" lvl="1" indent="-285750">
              <a:buFont typeface="Arial" panose="020B0604020202020204" pitchFamily="34" charset="0"/>
              <a:buChar char="•"/>
            </a:pPr>
            <a:r>
              <a:rPr lang="tr-TR" dirty="0"/>
              <a:t>There is </a:t>
            </a:r>
            <a:r>
              <a:rPr lang="tr-TR" b="1" dirty="0"/>
              <a:t>a cat inside the box</a:t>
            </a:r>
            <a:r>
              <a:rPr lang="tr-TR" dirty="0"/>
              <a:t>, and there is also</a:t>
            </a:r>
            <a:r>
              <a:rPr lang="tr-TR" b="1" dirty="0"/>
              <a:t> a bottle filled with cyanide</a:t>
            </a:r>
            <a:r>
              <a:rPr lang="tr-TR" dirty="0"/>
              <a:t>.</a:t>
            </a:r>
          </a:p>
          <a:p>
            <a:pPr lvl="1"/>
            <a:endParaRPr lang="tr-TR" dirty="0"/>
          </a:p>
          <a:p>
            <a:pPr marL="742950" lvl="1" indent="-285750">
              <a:buFont typeface="Arial" panose="020B0604020202020204" pitchFamily="34" charset="0"/>
              <a:buChar char="•"/>
            </a:pPr>
            <a:r>
              <a:rPr lang="tr-TR" dirty="0"/>
              <a:t>There is a mechanism inside the box, that will break the glass that is filled with cyanide with an</a:t>
            </a:r>
            <a:r>
              <a:rPr lang="tr-TR" b="1" dirty="0"/>
              <a:t> absolute 50% probability,</a:t>
            </a:r>
            <a:r>
              <a:rPr lang="tr-TR" dirty="0"/>
              <a:t> therefore </a:t>
            </a:r>
            <a:r>
              <a:rPr lang="tr-TR" b="1" dirty="0"/>
              <a:t>killing the cat</a:t>
            </a:r>
            <a:r>
              <a:rPr lang="tr-TR" dirty="0"/>
              <a:t> by poisoning.</a:t>
            </a:r>
          </a:p>
          <a:p>
            <a:pPr marL="742950" lvl="1" indent="-285750">
              <a:buFont typeface="Arial" panose="020B0604020202020204" pitchFamily="34" charset="0"/>
              <a:buChar char="•"/>
            </a:pPr>
            <a:r>
              <a:rPr lang="tr-TR" b="1" dirty="0"/>
              <a:t>With 50% probability</a:t>
            </a:r>
            <a:r>
              <a:rPr lang="tr-TR" dirty="0"/>
              <a:t>, the mechanism will not break the glass, therefore the </a:t>
            </a:r>
            <a:r>
              <a:rPr lang="tr-TR" b="1" dirty="0"/>
              <a:t>cat will stay alive.</a:t>
            </a:r>
          </a:p>
          <a:p>
            <a:pPr lvl="1"/>
            <a:endParaRPr lang="tr-TR" b="1" dirty="0"/>
          </a:p>
          <a:p>
            <a:pPr marL="742950" lvl="1" indent="-285750">
              <a:buFont typeface="Arial" panose="020B0604020202020204" pitchFamily="34" charset="0"/>
              <a:buChar char="•"/>
            </a:pPr>
            <a:r>
              <a:rPr lang="tr-TR" dirty="0"/>
              <a:t>Schrodinger Uncertainty tells us, as long as you can’t observe inside of the box, the cat is </a:t>
            </a:r>
            <a:r>
              <a:rPr lang="tr-TR" u="sng" dirty="0"/>
              <a:t>both alive and dead at the same time</a:t>
            </a:r>
            <a:r>
              <a:rPr lang="tr-TR" dirty="0"/>
              <a:t>. </a:t>
            </a:r>
          </a:p>
        </p:txBody>
      </p:sp>
      <p:pic>
        <p:nvPicPr>
          <p:cNvPr id="3" name="Picture 2"/>
          <p:cNvPicPr>
            <a:picLocks noChangeAspect="1"/>
          </p:cNvPicPr>
          <p:nvPr/>
        </p:nvPicPr>
        <p:blipFill>
          <a:blip r:embed="rId2"/>
          <a:stretch>
            <a:fillRect/>
          </a:stretch>
        </p:blipFill>
        <p:spPr>
          <a:xfrm>
            <a:off x="7677510" y="1336733"/>
            <a:ext cx="3938481" cy="4227303"/>
          </a:xfrm>
          <a:prstGeom prst="rect">
            <a:avLst/>
          </a:prstGeom>
          <a:effectLst>
            <a:innerShdw blurRad="114300" dist="63500">
              <a:prstClr val="black"/>
            </a:innerShdw>
          </a:effectLst>
        </p:spPr>
      </p:pic>
    </p:spTree>
    <p:extLst>
      <p:ext uri="{BB962C8B-B14F-4D97-AF65-F5344CB8AC3E}">
        <p14:creationId xmlns:p14="http://schemas.microsoft.com/office/powerpoint/2010/main" xmlns="" val="963039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0123" y="612475"/>
            <a:ext cx="8617789" cy="2585323"/>
          </a:xfrm>
          <a:prstGeom prst="rect">
            <a:avLst/>
          </a:prstGeom>
          <a:noFill/>
        </p:spPr>
        <p:txBody>
          <a:bodyPr wrap="square" rtlCol="0" anchor="t">
            <a:spAutoFit/>
          </a:bodyPr>
          <a:lstStyle/>
          <a:p>
            <a:pPr marL="285750" indent="-285750">
              <a:buFont typeface="Arial" panose="020B0604020202020204" pitchFamily="34" charset="0"/>
              <a:buChar char="•"/>
            </a:pPr>
            <a:r>
              <a:rPr lang="tr-TR" dirty="0"/>
              <a:t>Same is valid for sub-atomic particles such as electrons and photons. Their </a:t>
            </a:r>
            <a:r>
              <a:rPr lang="tr-TR" u="sng" dirty="0"/>
              <a:t>spin value is uncertain, «until» the time we measure it.</a:t>
            </a:r>
          </a:p>
          <a:p>
            <a:endParaRPr lang="tr-TR" dirty="0"/>
          </a:p>
          <a:p>
            <a:pPr marL="285750" indent="-285750">
              <a:buFont typeface="Arial" panose="020B0604020202020204" pitchFamily="34" charset="0"/>
              <a:buChar char="•"/>
            </a:pPr>
            <a:r>
              <a:rPr lang="tr-TR" b="1" dirty="0"/>
              <a:t>Entanglement</a:t>
            </a:r>
            <a:r>
              <a:rPr lang="tr-TR" dirty="0"/>
              <a:t>: Quantum particles are continuously interacting with each other by means of a Quantum phenomenon called Entanglement. This basically means that an electron may be entangled/bounded to another electron in the universe and changing one of them will instantly result in the change of the other. This phenomenon can be called as </a:t>
            </a:r>
            <a:r>
              <a:rPr lang="tr-TR" u="sng" dirty="0"/>
              <a:t>«teleportation».</a:t>
            </a:r>
          </a:p>
        </p:txBody>
      </p:sp>
      <p:pic>
        <p:nvPicPr>
          <p:cNvPr id="3" name="Picture 2"/>
          <p:cNvPicPr>
            <a:picLocks noChangeAspect="1"/>
          </p:cNvPicPr>
          <p:nvPr/>
        </p:nvPicPr>
        <p:blipFill>
          <a:blip r:embed="rId2" cstate="print"/>
          <a:stretch>
            <a:fillRect/>
          </a:stretch>
        </p:blipFill>
        <p:spPr>
          <a:xfrm>
            <a:off x="3243531" y="3510951"/>
            <a:ext cx="4735903" cy="2663946"/>
          </a:xfrm>
          <a:prstGeom prst="rect">
            <a:avLst/>
          </a:prstGeom>
          <a:effectLst>
            <a:innerShdw blurRad="114300" dist="63500">
              <a:prstClr val="black"/>
            </a:innerShdw>
          </a:effectLst>
        </p:spPr>
      </p:pic>
    </p:spTree>
    <p:extLst>
      <p:ext uri="{BB962C8B-B14F-4D97-AF65-F5344CB8AC3E}">
        <p14:creationId xmlns:p14="http://schemas.microsoft.com/office/powerpoint/2010/main" xmlns="" val="4128118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5720" y="534837"/>
            <a:ext cx="8195095" cy="3416320"/>
          </a:xfrm>
          <a:prstGeom prst="rect">
            <a:avLst/>
          </a:prstGeom>
          <a:noFill/>
        </p:spPr>
        <p:txBody>
          <a:bodyPr wrap="square" rtlCol="0" anchor="t">
            <a:spAutoFit/>
          </a:bodyPr>
          <a:lstStyle/>
          <a:p>
            <a:pPr marL="285750" indent="-285750">
              <a:buFont typeface="Arial" panose="020B0604020202020204" pitchFamily="34" charset="0"/>
              <a:buChar char="•"/>
            </a:pPr>
            <a:r>
              <a:rPr lang="tr-TR" b="1" dirty="0"/>
              <a:t>Measurement</a:t>
            </a:r>
            <a:r>
              <a:rPr lang="tr-TR" dirty="0"/>
              <a:t>: We discussed the strange and seemingly supernatural properties of Quantum Superposition. We know that a quantum particle can have multiple conditions at the same time, so it carries an uncertainty. The key point here is; the uncertainty of the particle withstands</a:t>
            </a:r>
            <a:r>
              <a:rPr lang="tr-TR" u="sng" dirty="0"/>
              <a:t> if and only if the particle stay unmeasured</a:t>
            </a:r>
            <a:r>
              <a:rPr lang="tr-TR" dirty="0"/>
              <a:t>. As the time we measure the condition of the particle, it </a:t>
            </a:r>
            <a:r>
              <a:rPr lang="tr-TR" b="1" dirty="0"/>
              <a:t>transforms into a certain value</a:t>
            </a:r>
            <a:r>
              <a:rPr lang="tr-TR" dirty="0"/>
              <a:t> and therefore the</a:t>
            </a:r>
            <a:r>
              <a:rPr lang="tr-TR" b="1" dirty="0"/>
              <a:t> uncertainty is diminished</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So we can say that the cat inside the box is </a:t>
            </a:r>
            <a:r>
              <a:rPr lang="tr-TR" b="1" dirty="0"/>
              <a:t>both alive and dead at the same time</a:t>
            </a:r>
            <a:r>
              <a:rPr lang="tr-TR" dirty="0"/>
              <a:t> </a:t>
            </a:r>
            <a:r>
              <a:rPr lang="tr-TR" u="sng" dirty="0"/>
              <a:t>before we measure </a:t>
            </a:r>
            <a:r>
              <a:rPr lang="tr-TR" dirty="0"/>
              <a:t>(open the box) , but by the time we open the box, the system loses it’s uncertainty and we see that the the cat is </a:t>
            </a:r>
            <a:r>
              <a:rPr lang="tr-TR" b="1" dirty="0"/>
              <a:t>either alive or dead.</a:t>
            </a:r>
            <a:endParaRPr lang="en-US" b="1" dirty="0"/>
          </a:p>
        </p:txBody>
      </p:sp>
      <p:pic>
        <p:nvPicPr>
          <p:cNvPr id="3" name="Picture 2"/>
          <p:cNvPicPr>
            <a:picLocks noChangeAspect="1"/>
          </p:cNvPicPr>
          <p:nvPr/>
        </p:nvPicPr>
        <p:blipFill>
          <a:blip r:embed="rId2"/>
          <a:stretch>
            <a:fillRect/>
          </a:stretch>
        </p:blipFill>
        <p:spPr>
          <a:xfrm>
            <a:off x="3392235" y="4170358"/>
            <a:ext cx="4509562" cy="2367520"/>
          </a:xfrm>
          <a:prstGeom prst="rect">
            <a:avLst/>
          </a:prstGeom>
          <a:effectLst>
            <a:innerShdw blurRad="114300" dist="63500">
              <a:prstClr val="black"/>
            </a:innerShdw>
          </a:effectLst>
        </p:spPr>
      </p:pic>
    </p:spTree>
    <p:extLst>
      <p:ext uri="{BB962C8B-B14F-4D97-AF65-F5344CB8AC3E}">
        <p14:creationId xmlns:p14="http://schemas.microsoft.com/office/powerpoint/2010/main" xmlns="" val="1780604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Slice</Template>
  <TotalTime>764</TotalTime>
  <Words>2149</Words>
  <Application>Microsoft Office PowerPoint</Application>
  <PresentationFormat>Özel</PresentationFormat>
  <Paragraphs>235</Paragraphs>
  <Slides>67</Slides>
  <Notes>0</Notes>
  <HiddenSlides>0</HiddenSlides>
  <MMClips>0</MMClips>
  <ScaleCrop>false</ScaleCrop>
  <HeadingPairs>
    <vt:vector size="4" baseType="variant">
      <vt:variant>
        <vt:lpstr>Tema</vt:lpstr>
      </vt:variant>
      <vt:variant>
        <vt:i4>1</vt:i4>
      </vt:variant>
      <vt:variant>
        <vt:lpstr>Slayt Başlıkları</vt:lpstr>
      </vt:variant>
      <vt:variant>
        <vt:i4>67</vt:i4>
      </vt:variant>
    </vt:vector>
  </HeadingPairs>
  <TitlesOfParts>
    <vt:vector size="68" baseType="lpstr">
      <vt:lpstr>Slice</vt:lpstr>
      <vt:lpstr>LOGICRON  Is quantum computIng ready for aws servIces?</vt:lpstr>
      <vt:lpstr>Index</vt:lpstr>
      <vt:lpstr>Index</vt:lpstr>
      <vt:lpstr>Index</vt:lpstr>
      <vt:lpstr>What Is quantum ComputIng?</vt:lpstr>
      <vt:lpstr>Slayt 6</vt:lpstr>
      <vt:lpstr>Slayt 7</vt:lpstr>
      <vt:lpstr>Slayt 8</vt:lpstr>
      <vt:lpstr>Slayt 9</vt:lpstr>
      <vt:lpstr>What is the core differences between Quantum Quadri-binary Computing and Conventinal Binary Computing?</vt:lpstr>
      <vt:lpstr>Slayt 11</vt:lpstr>
      <vt:lpstr>Slayt 12</vt:lpstr>
      <vt:lpstr>Slayt 13</vt:lpstr>
      <vt:lpstr>How Is quantum computIng more powerful?</vt:lpstr>
      <vt:lpstr>Slayt 15</vt:lpstr>
      <vt:lpstr>Slayt 16</vt:lpstr>
      <vt:lpstr>Slayt 17</vt:lpstr>
      <vt:lpstr>Slayt 18</vt:lpstr>
      <vt:lpstr>Slayt 19</vt:lpstr>
      <vt:lpstr>The future of quantum computIng</vt:lpstr>
      <vt:lpstr>Slayt 21</vt:lpstr>
      <vt:lpstr>Slayt 22</vt:lpstr>
      <vt:lpstr>Slayt 23</vt:lpstr>
      <vt:lpstr>Slayt 24</vt:lpstr>
      <vt:lpstr>What Is a quantum annealer?</vt:lpstr>
      <vt:lpstr>How to Cook Powerful Commercial Application Recipes by Combining AWS Services and Quantum Cloud Applications?</vt:lpstr>
      <vt:lpstr>Slayt 27</vt:lpstr>
      <vt:lpstr>Meet Quantum-Powered Trade &amp; Logistics Application: LOGICRON</vt:lpstr>
      <vt:lpstr>Slayt 29</vt:lpstr>
      <vt:lpstr>A Short Recap of Travelling Salesman Problem</vt:lpstr>
      <vt:lpstr>Slayt 31</vt:lpstr>
      <vt:lpstr>Slayt 32</vt:lpstr>
      <vt:lpstr>How Quantum Annealer destroy NP-Hard Problem Classes?</vt:lpstr>
      <vt:lpstr>vIsIon</vt:lpstr>
      <vt:lpstr>Scope and boundarIes</vt:lpstr>
      <vt:lpstr>Use cases</vt:lpstr>
      <vt:lpstr>Income model</vt:lpstr>
      <vt:lpstr>ApplIcatIon archItecture</vt:lpstr>
      <vt:lpstr>TechnologIes and frameworks</vt:lpstr>
      <vt:lpstr>Project development TIme schedule</vt:lpstr>
      <vt:lpstr>references</vt:lpstr>
      <vt:lpstr>Code and commentary</vt:lpstr>
      <vt:lpstr>Slayt 43</vt:lpstr>
      <vt:lpstr>Slayt 44</vt:lpstr>
      <vt:lpstr>Slayt 45</vt:lpstr>
      <vt:lpstr>Slayt 46</vt:lpstr>
      <vt:lpstr>Slayt 47</vt:lpstr>
      <vt:lpstr>Slayt 48</vt:lpstr>
      <vt:lpstr>Slayt 49</vt:lpstr>
      <vt:lpstr>Slayt 50</vt:lpstr>
      <vt:lpstr>Slayt 51</vt:lpstr>
      <vt:lpstr>Slayt 52</vt:lpstr>
      <vt:lpstr>Slayt 53</vt:lpstr>
      <vt:lpstr>Slayt 54</vt:lpstr>
      <vt:lpstr>Slayt 55</vt:lpstr>
      <vt:lpstr>Slayt 56</vt:lpstr>
      <vt:lpstr>Slayt 57</vt:lpstr>
      <vt:lpstr>Slayt 58</vt:lpstr>
      <vt:lpstr>Slayt 59</vt:lpstr>
      <vt:lpstr>Slayt 60</vt:lpstr>
      <vt:lpstr>Slayt 61</vt:lpstr>
      <vt:lpstr>Slayt 62</vt:lpstr>
      <vt:lpstr>Slayt 63</vt:lpstr>
      <vt:lpstr>Slayt 64</vt:lpstr>
      <vt:lpstr>CHALLENGES DURING DEVELOPMENT</vt:lpstr>
      <vt:lpstr>solutIons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quantum computıng ready for aws servıces?</dc:title>
  <dc:creator>ASUS</dc:creator>
  <cp:lastModifiedBy>EgeDursun</cp:lastModifiedBy>
  <cp:revision>109</cp:revision>
  <dcterms:created xsi:type="dcterms:W3CDTF">2019-04-21T20:28:05Z</dcterms:created>
  <dcterms:modified xsi:type="dcterms:W3CDTF">2019-04-28T22:13:36Z</dcterms:modified>
</cp:coreProperties>
</file>